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972" r:id="rId1"/>
  </p:sldMasterIdLst>
  <p:notesMasterIdLst>
    <p:notesMasterId r:id="rId23"/>
  </p:notesMasterIdLst>
  <p:handoutMasterIdLst>
    <p:handoutMasterId r:id="rId24"/>
  </p:handoutMasterIdLst>
  <p:sldIdLst>
    <p:sldId id="773" r:id="rId2"/>
    <p:sldId id="720" r:id="rId3"/>
    <p:sldId id="721" r:id="rId4"/>
    <p:sldId id="722" r:id="rId5"/>
    <p:sldId id="674" r:id="rId6"/>
    <p:sldId id="752" r:id="rId7"/>
    <p:sldId id="751" r:id="rId8"/>
    <p:sldId id="771" r:id="rId9"/>
    <p:sldId id="767" r:id="rId10"/>
    <p:sldId id="775" r:id="rId11"/>
    <p:sldId id="776" r:id="rId12"/>
    <p:sldId id="782" r:id="rId13"/>
    <p:sldId id="774" r:id="rId14"/>
    <p:sldId id="781" r:id="rId15"/>
    <p:sldId id="783" r:id="rId16"/>
    <p:sldId id="778" r:id="rId17"/>
    <p:sldId id="786" r:id="rId18"/>
    <p:sldId id="785" r:id="rId19"/>
    <p:sldId id="777" r:id="rId20"/>
    <p:sldId id="780" r:id="rId21"/>
    <p:sldId id="272" r:id="rId22"/>
  </p:sldIdLst>
  <p:sldSz cx="9144000" cy="6858000" type="screen4x3"/>
  <p:notesSz cx="7053263" cy="12052300"/>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FBD7F8"/>
    <a:srgbClr val="504674"/>
    <a:srgbClr val="6F6387"/>
    <a:srgbClr val="F7B7DC"/>
    <a:srgbClr val="FF99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17" autoAdjust="0"/>
    <p:restoredTop sz="94086" autoAdjust="0"/>
  </p:normalViewPr>
  <p:slideViewPr>
    <p:cSldViewPr>
      <p:cViewPr>
        <p:scale>
          <a:sx n="76" d="100"/>
          <a:sy n="76" d="100"/>
        </p:scale>
        <p:origin x="-135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1" y="0"/>
            <a:ext cx="3055536" cy="601266"/>
          </a:xfrm>
          <a:prstGeom prst="rect">
            <a:avLst/>
          </a:prstGeom>
          <a:noFill/>
          <a:ln w="9525">
            <a:noFill/>
            <a:miter lim="800000"/>
            <a:headEnd/>
            <a:tailEnd/>
          </a:ln>
          <a:effectLst/>
        </p:spPr>
        <p:txBody>
          <a:bodyPr vert="horz" wrap="square" lIns="104443" tIns="52221" rIns="104443" bIns="52221" numCol="1" anchor="t" anchorCtr="0" compatLnSpc="1">
            <a:prstTxWarp prst="textNoShape">
              <a:avLst/>
            </a:prstTxWarp>
          </a:bodyPr>
          <a:lstStyle>
            <a:lvl1pPr>
              <a:defRPr sz="1400" b="0">
                <a:latin typeface="Arial" charset="0"/>
              </a:defRPr>
            </a:lvl1pPr>
          </a:lstStyle>
          <a:p>
            <a:pPr>
              <a:defRPr/>
            </a:pPr>
            <a:endParaRPr lang="en-IN"/>
          </a:p>
        </p:txBody>
      </p:sp>
      <p:sp>
        <p:nvSpPr>
          <p:cNvPr id="69635" name="Rectangle 3"/>
          <p:cNvSpPr>
            <a:spLocks noGrp="1" noChangeArrowheads="1"/>
          </p:cNvSpPr>
          <p:nvPr>
            <p:ph type="dt" sz="quarter" idx="1"/>
          </p:nvPr>
        </p:nvSpPr>
        <p:spPr bwMode="auto">
          <a:xfrm>
            <a:off x="3996081" y="0"/>
            <a:ext cx="3055536" cy="601266"/>
          </a:xfrm>
          <a:prstGeom prst="rect">
            <a:avLst/>
          </a:prstGeom>
          <a:noFill/>
          <a:ln w="9525">
            <a:noFill/>
            <a:miter lim="800000"/>
            <a:headEnd/>
            <a:tailEnd/>
          </a:ln>
          <a:effectLst/>
        </p:spPr>
        <p:txBody>
          <a:bodyPr vert="horz" wrap="square" lIns="104443" tIns="52221" rIns="104443" bIns="52221" numCol="1" anchor="t" anchorCtr="0" compatLnSpc="1">
            <a:prstTxWarp prst="textNoShape">
              <a:avLst/>
            </a:prstTxWarp>
          </a:bodyPr>
          <a:lstStyle>
            <a:lvl1pPr algn="r">
              <a:defRPr sz="1400" b="0">
                <a:latin typeface="Arial" charset="0"/>
              </a:defRPr>
            </a:lvl1pPr>
          </a:lstStyle>
          <a:p>
            <a:pPr>
              <a:defRPr/>
            </a:pPr>
            <a:endParaRPr lang="en-IN"/>
          </a:p>
        </p:txBody>
      </p:sp>
      <p:sp>
        <p:nvSpPr>
          <p:cNvPr id="69636" name="Rectangle 4"/>
          <p:cNvSpPr>
            <a:spLocks noGrp="1" noChangeArrowheads="1"/>
          </p:cNvSpPr>
          <p:nvPr>
            <p:ph type="ftr" sz="quarter" idx="2"/>
          </p:nvPr>
        </p:nvSpPr>
        <p:spPr bwMode="auto">
          <a:xfrm>
            <a:off x="1" y="11447180"/>
            <a:ext cx="3055536" cy="603194"/>
          </a:xfrm>
          <a:prstGeom prst="rect">
            <a:avLst/>
          </a:prstGeom>
          <a:noFill/>
          <a:ln w="9525">
            <a:noFill/>
            <a:miter lim="800000"/>
            <a:headEnd/>
            <a:tailEnd/>
          </a:ln>
          <a:effectLst/>
        </p:spPr>
        <p:txBody>
          <a:bodyPr vert="horz" wrap="square" lIns="104443" tIns="52221" rIns="104443" bIns="52221" numCol="1" anchor="b" anchorCtr="0" compatLnSpc="1">
            <a:prstTxWarp prst="textNoShape">
              <a:avLst/>
            </a:prstTxWarp>
          </a:bodyPr>
          <a:lstStyle>
            <a:lvl1pPr>
              <a:defRPr sz="1400" b="0">
                <a:latin typeface="Arial" charset="0"/>
              </a:defRPr>
            </a:lvl1pPr>
          </a:lstStyle>
          <a:p>
            <a:pPr>
              <a:defRPr/>
            </a:pPr>
            <a:r>
              <a:rPr lang="en-IN"/>
              <a:t>Mid Day Meal</a:t>
            </a:r>
          </a:p>
        </p:txBody>
      </p:sp>
      <p:sp>
        <p:nvSpPr>
          <p:cNvPr id="69637" name="Rectangle 5"/>
          <p:cNvSpPr>
            <a:spLocks noGrp="1" noChangeArrowheads="1"/>
          </p:cNvSpPr>
          <p:nvPr>
            <p:ph type="sldNum" sz="quarter" idx="3"/>
          </p:nvPr>
        </p:nvSpPr>
        <p:spPr bwMode="auto">
          <a:xfrm>
            <a:off x="3996081" y="11447180"/>
            <a:ext cx="3055536" cy="603194"/>
          </a:xfrm>
          <a:prstGeom prst="rect">
            <a:avLst/>
          </a:prstGeom>
          <a:noFill/>
          <a:ln w="9525">
            <a:noFill/>
            <a:miter lim="800000"/>
            <a:headEnd/>
            <a:tailEnd/>
          </a:ln>
          <a:effectLst/>
        </p:spPr>
        <p:txBody>
          <a:bodyPr vert="horz" wrap="square" lIns="104443" tIns="52221" rIns="104443" bIns="52221" numCol="1" anchor="b" anchorCtr="0" compatLnSpc="1">
            <a:prstTxWarp prst="textNoShape">
              <a:avLst/>
            </a:prstTxWarp>
          </a:bodyPr>
          <a:lstStyle>
            <a:lvl1pPr algn="r" eaLnBrk="1" hangingPunct="1">
              <a:defRPr sz="1400" b="0">
                <a:latin typeface="Arial" charset="0"/>
              </a:defRPr>
            </a:lvl1pPr>
          </a:lstStyle>
          <a:p>
            <a:pPr>
              <a:defRPr/>
            </a:pPr>
            <a:fld id="{9024BB69-FE2A-410F-8E4A-48F1CD0AEAFC}" type="slidenum">
              <a:rPr lang="en-US"/>
              <a:pPr>
                <a:defRPr/>
              </a:pPr>
              <a:t>‹#›</a:t>
            </a:fld>
            <a:endParaRPr lang="en-US"/>
          </a:p>
        </p:txBody>
      </p:sp>
    </p:spTree>
    <p:extLst>
      <p:ext uri="{BB962C8B-B14F-4D97-AF65-F5344CB8AC3E}">
        <p14:creationId xmlns:p14="http://schemas.microsoft.com/office/powerpoint/2010/main" val="39450108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1" y="0"/>
            <a:ext cx="3055536" cy="601266"/>
          </a:xfrm>
          <a:prstGeom prst="rect">
            <a:avLst/>
          </a:prstGeom>
          <a:noFill/>
          <a:ln w="9525">
            <a:noFill/>
            <a:miter lim="800000"/>
            <a:headEnd/>
            <a:tailEnd/>
          </a:ln>
          <a:effectLst/>
        </p:spPr>
        <p:txBody>
          <a:bodyPr vert="horz" wrap="square" lIns="106595" tIns="53297" rIns="106595" bIns="53297" numCol="1" anchor="t" anchorCtr="0" compatLnSpc="1">
            <a:prstTxWarp prst="textNoShape">
              <a:avLst/>
            </a:prstTxWarp>
          </a:bodyPr>
          <a:lstStyle>
            <a:lvl1pPr defTabSz="1066187">
              <a:defRPr sz="1400" b="0">
                <a:latin typeface="Arial" charset="0"/>
              </a:defRPr>
            </a:lvl1pPr>
          </a:lstStyle>
          <a:p>
            <a:pPr>
              <a:defRPr/>
            </a:pPr>
            <a:endParaRPr lang="en-IN"/>
          </a:p>
        </p:txBody>
      </p:sp>
      <p:sp>
        <p:nvSpPr>
          <p:cNvPr id="45059" name="Rectangle 3"/>
          <p:cNvSpPr>
            <a:spLocks noGrp="1" noChangeArrowheads="1"/>
          </p:cNvSpPr>
          <p:nvPr>
            <p:ph type="dt" idx="1"/>
          </p:nvPr>
        </p:nvSpPr>
        <p:spPr bwMode="auto">
          <a:xfrm>
            <a:off x="3996081" y="0"/>
            <a:ext cx="3055536" cy="601266"/>
          </a:xfrm>
          <a:prstGeom prst="rect">
            <a:avLst/>
          </a:prstGeom>
          <a:noFill/>
          <a:ln w="9525">
            <a:noFill/>
            <a:miter lim="800000"/>
            <a:headEnd/>
            <a:tailEnd/>
          </a:ln>
          <a:effectLst/>
        </p:spPr>
        <p:txBody>
          <a:bodyPr vert="horz" wrap="square" lIns="106595" tIns="53297" rIns="106595" bIns="53297" numCol="1" anchor="t" anchorCtr="0" compatLnSpc="1">
            <a:prstTxWarp prst="textNoShape">
              <a:avLst/>
            </a:prstTxWarp>
          </a:bodyPr>
          <a:lstStyle>
            <a:lvl1pPr algn="r" defTabSz="1066187">
              <a:defRPr sz="1400" b="0">
                <a:latin typeface="Arial" charset="0"/>
              </a:defRPr>
            </a:lvl1pPr>
          </a:lstStyle>
          <a:p>
            <a:pPr>
              <a:defRPr/>
            </a:pPr>
            <a:endParaRPr lang="en-IN"/>
          </a:p>
        </p:txBody>
      </p:sp>
      <p:sp>
        <p:nvSpPr>
          <p:cNvPr id="29700" name="Rectangle 4"/>
          <p:cNvSpPr>
            <a:spLocks noGrp="1" noRot="1" noChangeAspect="1" noChangeArrowheads="1" noTextEdit="1"/>
          </p:cNvSpPr>
          <p:nvPr>
            <p:ph type="sldImg" idx="2"/>
          </p:nvPr>
        </p:nvSpPr>
        <p:spPr bwMode="auto">
          <a:xfrm>
            <a:off x="514350" y="903288"/>
            <a:ext cx="6027738" cy="45212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704998" y="5723590"/>
            <a:ext cx="5643269" cy="5424885"/>
          </a:xfrm>
          <a:prstGeom prst="rect">
            <a:avLst/>
          </a:prstGeom>
          <a:noFill/>
          <a:ln w="9525">
            <a:noFill/>
            <a:miter lim="800000"/>
            <a:headEnd/>
            <a:tailEnd/>
          </a:ln>
          <a:effectLst/>
        </p:spPr>
        <p:txBody>
          <a:bodyPr vert="horz" wrap="square" lIns="106595" tIns="53297" rIns="106595" bIns="5329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1" y="11447180"/>
            <a:ext cx="3055536" cy="603194"/>
          </a:xfrm>
          <a:prstGeom prst="rect">
            <a:avLst/>
          </a:prstGeom>
          <a:noFill/>
          <a:ln w="9525">
            <a:noFill/>
            <a:miter lim="800000"/>
            <a:headEnd/>
            <a:tailEnd/>
          </a:ln>
          <a:effectLst/>
        </p:spPr>
        <p:txBody>
          <a:bodyPr vert="horz" wrap="square" lIns="106595" tIns="53297" rIns="106595" bIns="53297" numCol="1" anchor="b" anchorCtr="0" compatLnSpc="1">
            <a:prstTxWarp prst="textNoShape">
              <a:avLst/>
            </a:prstTxWarp>
          </a:bodyPr>
          <a:lstStyle>
            <a:lvl1pPr defTabSz="1066187">
              <a:defRPr sz="1400" b="0">
                <a:latin typeface="Arial" charset="0"/>
              </a:defRPr>
            </a:lvl1pPr>
          </a:lstStyle>
          <a:p>
            <a:pPr>
              <a:defRPr/>
            </a:pPr>
            <a:r>
              <a:rPr lang="en-IN"/>
              <a:t>Mid Day Meal</a:t>
            </a:r>
          </a:p>
        </p:txBody>
      </p:sp>
      <p:sp>
        <p:nvSpPr>
          <p:cNvPr id="45063" name="Rectangle 7"/>
          <p:cNvSpPr>
            <a:spLocks noGrp="1" noChangeArrowheads="1"/>
          </p:cNvSpPr>
          <p:nvPr>
            <p:ph type="sldNum" sz="quarter" idx="5"/>
          </p:nvPr>
        </p:nvSpPr>
        <p:spPr bwMode="auto">
          <a:xfrm>
            <a:off x="3996081" y="11447180"/>
            <a:ext cx="3055536" cy="603194"/>
          </a:xfrm>
          <a:prstGeom prst="rect">
            <a:avLst/>
          </a:prstGeom>
          <a:noFill/>
          <a:ln w="9525">
            <a:noFill/>
            <a:miter lim="800000"/>
            <a:headEnd/>
            <a:tailEnd/>
          </a:ln>
          <a:effectLst/>
        </p:spPr>
        <p:txBody>
          <a:bodyPr vert="horz" wrap="square" lIns="106595" tIns="53297" rIns="106595" bIns="53297" numCol="1" anchor="b" anchorCtr="0" compatLnSpc="1">
            <a:prstTxWarp prst="textNoShape">
              <a:avLst/>
            </a:prstTxWarp>
          </a:bodyPr>
          <a:lstStyle>
            <a:lvl1pPr algn="r" defTabSz="1066187" eaLnBrk="1" hangingPunct="1">
              <a:defRPr sz="1400" b="0">
                <a:latin typeface="Arial" charset="0"/>
              </a:defRPr>
            </a:lvl1pPr>
          </a:lstStyle>
          <a:p>
            <a:pPr>
              <a:defRPr/>
            </a:pPr>
            <a:fld id="{015EF7BA-1662-4EAA-AF42-10D0F393A967}" type="slidenum">
              <a:rPr lang="en-US"/>
              <a:pPr>
                <a:defRPr/>
              </a:pPr>
              <a:t>‹#›</a:t>
            </a:fld>
            <a:endParaRPr lang="en-US"/>
          </a:p>
        </p:txBody>
      </p:sp>
    </p:spTree>
    <p:extLst>
      <p:ext uri="{BB962C8B-B14F-4D97-AF65-F5344CB8AC3E}">
        <p14:creationId xmlns:p14="http://schemas.microsoft.com/office/powerpoint/2010/main" val="290085764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I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43D78308-37BE-45BE-B295-101BDD5FBDBD}" type="datetime1">
              <a:rPr lang="en-US" smtClean="0"/>
              <a:pPr>
                <a:defRPr/>
              </a:pPr>
              <a:t>6/26/2020</a:t>
            </a:fld>
            <a:endParaRPr lang="en-IN"/>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8D46ED0C-13C4-4685-9D9A-5F578B56FFE5}"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r>
              <a:rPr lang="en-IN"/>
              <a:t>Mid Day Meal, GNCT of Delhi</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r>
              <a:rPr lang="en-IN"/>
              <a:t>Mid Day Meal, GNCT of Delhi</a:t>
            </a:r>
          </a:p>
        </p:txBody>
      </p:sp>
      <p:sp>
        <p:nvSpPr>
          <p:cNvPr id="5" name="Date Placeholder 13"/>
          <p:cNvSpPr>
            <a:spLocks noGrp="1"/>
          </p:cNvSpPr>
          <p:nvPr>
            <p:ph type="dt" sz="half" idx="11"/>
          </p:nvPr>
        </p:nvSpPr>
        <p:spPr/>
        <p:txBody>
          <a:bodyPr/>
          <a:lstStyle>
            <a:lvl1pPr>
              <a:defRPr/>
            </a:lvl1pPr>
          </a:lstStyle>
          <a:p>
            <a:pPr>
              <a:defRPr/>
            </a:pPr>
            <a:fld id="{309577A5-A041-43FC-8DA2-CB37E4DD03F0}" type="datetime1">
              <a:rPr lang="en-US" smtClean="0"/>
              <a:pPr>
                <a:defRPr/>
              </a:pPr>
              <a:t>6/26/2020</a:t>
            </a:fld>
            <a:endParaRPr lang="en-IN"/>
          </a:p>
        </p:txBody>
      </p:sp>
      <p:sp>
        <p:nvSpPr>
          <p:cNvPr id="6" name="Slide Number Placeholder 22"/>
          <p:cNvSpPr>
            <a:spLocks noGrp="1"/>
          </p:cNvSpPr>
          <p:nvPr>
            <p:ph type="sldNum" sz="quarter" idx="12"/>
          </p:nvPr>
        </p:nvSpPr>
        <p:spPr/>
        <p:txBody>
          <a:bodyPr/>
          <a:lstStyle>
            <a:lvl1pPr>
              <a:defRPr/>
            </a:lvl1pPr>
          </a:lstStyle>
          <a:p>
            <a:pPr>
              <a:defRPr/>
            </a:pPr>
            <a:fld id="{9C59F31B-582B-4B52-8124-F3D3EB3CA529}"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r>
              <a:rPr lang="en-IN"/>
              <a:t>Mid Day Meal, GNCT of Delhi</a:t>
            </a:r>
          </a:p>
        </p:txBody>
      </p:sp>
      <p:sp>
        <p:nvSpPr>
          <p:cNvPr id="5" name="Date Placeholder 13"/>
          <p:cNvSpPr>
            <a:spLocks noGrp="1"/>
          </p:cNvSpPr>
          <p:nvPr>
            <p:ph type="dt" sz="half" idx="11"/>
          </p:nvPr>
        </p:nvSpPr>
        <p:spPr/>
        <p:txBody>
          <a:bodyPr/>
          <a:lstStyle>
            <a:lvl1pPr>
              <a:defRPr/>
            </a:lvl1pPr>
          </a:lstStyle>
          <a:p>
            <a:pPr>
              <a:defRPr/>
            </a:pPr>
            <a:fld id="{DD678301-6A7A-453F-A962-1002D2ADE46F}" type="datetime1">
              <a:rPr lang="en-US" smtClean="0"/>
              <a:pPr>
                <a:defRPr/>
              </a:pPr>
              <a:t>6/26/2020</a:t>
            </a:fld>
            <a:endParaRPr lang="en-IN"/>
          </a:p>
        </p:txBody>
      </p:sp>
      <p:sp>
        <p:nvSpPr>
          <p:cNvPr id="6" name="Slide Number Placeholder 22"/>
          <p:cNvSpPr>
            <a:spLocks noGrp="1"/>
          </p:cNvSpPr>
          <p:nvPr>
            <p:ph type="sldNum" sz="quarter" idx="12"/>
          </p:nvPr>
        </p:nvSpPr>
        <p:spPr/>
        <p:txBody>
          <a:bodyPr/>
          <a:lstStyle>
            <a:lvl1pPr>
              <a:defRPr/>
            </a:lvl1pPr>
          </a:lstStyle>
          <a:p>
            <a:pPr>
              <a:defRPr/>
            </a:pPr>
            <a:fld id="{824E7F4E-04D2-4193-9DEB-E9B2B32E2514}" type="slidenum">
              <a:rPr lang="en-US"/>
              <a:pPr>
                <a:defRPr/>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1"/>
            <a:ext cx="8229600" cy="4525963"/>
          </a:xfrm>
        </p:spPr>
        <p:txBody>
          <a:bodyPr>
            <a:normAutofit/>
          </a:bodyPr>
          <a:lstStyle/>
          <a:p>
            <a:pPr lvl="0"/>
            <a:endParaRPr lang="en-US" noProof="0" smtClean="0"/>
          </a:p>
        </p:txBody>
      </p:sp>
      <p:sp>
        <p:nvSpPr>
          <p:cNvPr id="4" name="Footer Placeholder 2"/>
          <p:cNvSpPr>
            <a:spLocks noGrp="1"/>
          </p:cNvSpPr>
          <p:nvPr>
            <p:ph type="ftr" sz="quarter" idx="10"/>
          </p:nvPr>
        </p:nvSpPr>
        <p:spPr/>
        <p:txBody>
          <a:bodyPr/>
          <a:lstStyle>
            <a:lvl1pPr>
              <a:defRPr/>
            </a:lvl1pPr>
          </a:lstStyle>
          <a:p>
            <a:pPr>
              <a:defRPr/>
            </a:pPr>
            <a:r>
              <a:rPr lang="en-IN"/>
              <a:t>Mid Day Meal, GNCT of Delhi</a:t>
            </a:r>
          </a:p>
        </p:txBody>
      </p:sp>
      <p:sp>
        <p:nvSpPr>
          <p:cNvPr id="5" name="Date Placeholder 13"/>
          <p:cNvSpPr>
            <a:spLocks noGrp="1"/>
          </p:cNvSpPr>
          <p:nvPr>
            <p:ph type="dt" sz="half" idx="11"/>
          </p:nvPr>
        </p:nvSpPr>
        <p:spPr/>
        <p:txBody>
          <a:bodyPr/>
          <a:lstStyle>
            <a:lvl1pPr>
              <a:defRPr/>
            </a:lvl1pPr>
          </a:lstStyle>
          <a:p>
            <a:pPr>
              <a:defRPr/>
            </a:pPr>
            <a:fld id="{1E68C689-69E6-4AC0-85A1-1C78B0E54C60}" type="datetime1">
              <a:rPr lang="en-US" smtClean="0"/>
              <a:pPr>
                <a:defRPr/>
              </a:pPr>
              <a:t>6/26/2020</a:t>
            </a:fld>
            <a:endParaRPr lang="en-IN"/>
          </a:p>
        </p:txBody>
      </p:sp>
      <p:sp>
        <p:nvSpPr>
          <p:cNvPr id="6" name="Slide Number Placeholder 22"/>
          <p:cNvSpPr>
            <a:spLocks noGrp="1"/>
          </p:cNvSpPr>
          <p:nvPr>
            <p:ph type="sldNum" sz="quarter" idx="12"/>
          </p:nvPr>
        </p:nvSpPr>
        <p:spPr/>
        <p:txBody>
          <a:bodyPr/>
          <a:lstStyle>
            <a:lvl1pPr>
              <a:defRPr/>
            </a:lvl1pPr>
          </a:lstStyle>
          <a:p>
            <a:pPr>
              <a:defRPr/>
            </a:pPr>
            <a:fld id="{550D2AE7-4139-4811-8B8F-6A85E90510B8}" type="slidenum">
              <a:rPr lang="en-US"/>
              <a:pPr>
                <a:defRPr/>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1"/>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9"/>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2"/>
          <p:cNvSpPr>
            <a:spLocks noGrp="1"/>
          </p:cNvSpPr>
          <p:nvPr>
            <p:ph type="ftr" sz="quarter" idx="10"/>
          </p:nvPr>
        </p:nvSpPr>
        <p:spPr/>
        <p:txBody>
          <a:bodyPr/>
          <a:lstStyle>
            <a:lvl1pPr>
              <a:defRPr/>
            </a:lvl1pPr>
          </a:lstStyle>
          <a:p>
            <a:pPr>
              <a:defRPr/>
            </a:pPr>
            <a:r>
              <a:rPr lang="en-IN"/>
              <a:t>Mid Day Meal, GNCT of Delhi</a:t>
            </a:r>
          </a:p>
        </p:txBody>
      </p:sp>
      <p:sp>
        <p:nvSpPr>
          <p:cNvPr id="6" name="Date Placeholder 13"/>
          <p:cNvSpPr>
            <a:spLocks noGrp="1"/>
          </p:cNvSpPr>
          <p:nvPr>
            <p:ph type="dt" sz="half" idx="11"/>
          </p:nvPr>
        </p:nvSpPr>
        <p:spPr/>
        <p:txBody>
          <a:bodyPr/>
          <a:lstStyle>
            <a:lvl1pPr>
              <a:defRPr/>
            </a:lvl1pPr>
          </a:lstStyle>
          <a:p>
            <a:pPr>
              <a:defRPr/>
            </a:pPr>
            <a:fld id="{BCBA50BE-7938-4153-93C5-4F996AC5EA46}" type="datetime1">
              <a:rPr lang="en-US" smtClean="0"/>
              <a:pPr>
                <a:defRPr/>
              </a:pPr>
              <a:t>6/26/2020</a:t>
            </a:fld>
            <a:endParaRPr lang="en-IN"/>
          </a:p>
        </p:txBody>
      </p:sp>
      <p:sp>
        <p:nvSpPr>
          <p:cNvPr id="7" name="Slide Number Placeholder 22"/>
          <p:cNvSpPr>
            <a:spLocks noGrp="1"/>
          </p:cNvSpPr>
          <p:nvPr>
            <p:ph type="sldNum" sz="quarter" idx="12"/>
          </p:nvPr>
        </p:nvSpPr>
        <p:spPr/>
        <p:txBody>
          <a:bodyPr/>
          <a:lstStyle>
            <a:lvl1pPr>
              <a:defRPr/>
            </a:lvl1pPr>
          </a:lstStyle>
          <a:p>
            <a:pPr>
              <a:defRPr/>
            </a:pPr>
            <a:fld id="{54C356FE-97ED-4F88-81AA-76FEF27F81C0}"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E9813B25-3D94-412F-B36E-21B2F697A060}" type="datetime1">
              <a:rPr lang="en-US" smtClean="0"/>
              <a:pPr>
                <a:defRPr/>
              </a:pPr>
              <a:t>6/26/2020</a:t>
            </a:fld>
            <a:endParaRPr lang="en-IN"/>
          </a:p>
        </p:txBody>
      </p:sp>
      <p:sp>
        <p:nvSpPr>
          <p:cNvPr id="6" name="Footer Placeholder 4"/>
          <p:cNvSpPr>
            <a:spLocks noGrp="1"/>
          </p:cNvSpPr>
          <p:nvPr>
            <p:ph type="ftr" sz="quarter" idx="11"/>
          </p:nvPr>
        </p:nvSpPr>
        <p:spPr/>
        <p:txBody>
          <a:bodyPr/>
          <a:lstStyle>
            <a:lvl1pPr>
              <a:defRPr/>
            </a:lvl1pPr>
            <a:extLst/>
          </a:lstStyle>
          <a:p>
            <a:pPr>
              <a:defRPr/>
            </a:pPr>
            <a:r>
              <a:rPr lang="en-IN"/>
              <a:t>Mid Day Meal, GNCT of Delhi</a:t>
            </a:r>
          </a:p>
        </p:txBody>
      </p:sp>
      <p:sp>
        <p:nvSpPr>
          <p:cNvPr id="7" name="Slide Number Placeholder 5"/>
          <p:cNvSpPr>
            <a:spLocks noGrp="1"/>
          </p:cNvSpPr>
          <p:nvPr>
            <p:ph type="sldNum" sz="quarter" idx="12"/>
          </p:nvPr>
        </p:nvSpPr>
        <p:spPr/>
        <p:txBody>
          <a:bodyPr/>
          <a:lstStyle>
            <a:lvl1pPr>
              <a:defRPr/>
            </a:lvl1pPr>
            <a:extLst/>
          </a:lstStyle>
          <a:p>
            <a:pPr>
              <a:defRPr/>
            </a:pPr>
            <a:fld id="{BFEB85BB-1B61-40DB-ADDA-3AED482F80D7}"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1039B2A6-CAD0-46F5-826D-75EA2FAE8608}" type="datetime1">
              <a:rPr lang="en-US" smtClean="0"/>
              <a:pPr>
                <a:defRPr/>
              </a:pPr>
              <a:t>6/26/2020</a:t>
            </a:fld>
            <a:endParaRPr lang="en-IN"/>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D813E221-6E14-4952-8322-B7ED806169B1}"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r>
              <a:rPr lang="en-IN"/>
              <a:t>Mid Day Meal, GNCT of Delhi</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D41E3B53-7523-4AA3-A101-0AD63813C9AB}" type="datetime1">
              <a:rPr lang="en-US" smtClean="0"/>
              <a:pPr>
                <a:defRPr/>
              </a:pPr>
              <a:t>6/26/2020</a:t>
            </a:fld>
            <a:endParaRPr lang="en-IN"/>
          </a:p>
        </p:txBody>
      </p:sp>
      <p:sp>
        <p:nvSpPr>
          <p:cNvPr id="7" name="Footer Placeholder 5"/>
          <p:cNvSpPr>
            <a:spLocks noGrp="1"/>
          </p:cNvSpPr>
          <p:nvPr>
            <p:ph type="ftr" sz="quarter" idx="11"/>
          </p:nvPr>
        </p:nvSpPr>
        <p:spPr/>
        <p:txBody>
          <a:bodyPr/>
          <a:lstStyle>
            <a:lvl1pPr>
              <a:defRPr/>
            </a:lvl1pPr>
            <a:extLst/>
          </a:lstStyle>
          <a:p>
            <a:pPr>
              <a:defRPr/>
            </a:pPr>
            <a:r>
              <a:rPr lang="en-IN"/>
              <a:t>Mid Day Meal, GNCT of Delhi</a:t>
            </a:r>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46FCA307-C631-4CE5-B6ED-2DDF3B78AF2A}"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527D471C-0440-49CD-9DA5-AE05E166883F}" type="datetime1">
              <a:rPr lang="en-US" smtClean="0"/>
              <a:pPr>
                <a:defRPr/>
              </a:pPr>
              <a:t>6/26/2020</a:t>
            </a:fld>
            <a:endParaRPr lang="en-IN"/>
          </a:p>
        </p:txBody>
      </p:sp>
      <p:sp>
        <p:nvSpPr>
          <p:cNvPr id="10" name="Footer Placeholder 7"/>
          <p:cNvSpPr>
            <a:spLocks noGrp="1"/>
          </p:cNvSpPr>
          <p:nvPr>
            <p:ph type="ftr" sz="quarter" idx="11"/>
          </p:nvPr>
        </p:nvSpPr>
        <p:spPr/>
        <p:txBody>
          <a:bodyPr/>
          <a:lstStyle>
            <a:lvl1pPr>
              <a:defRPr/>
            </a:lvl1pPr>
            <a:extLst/>
          </a:lstStyle>
          <a:p>
            <a:pPr>
              <a:defRPr/>
            </a:pPr>
            <a:r>
              <a:rPr lang="en-IN"/>
              <a:t>Mid Day Meal, GNCT of Delhi</a:t>
            </a:r>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8D228F93-E56E-4B3E-B9E0-2198D5553D9C}"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22A3A3DD-A135-4BE3-B48B-B07A19FAB5CB}" type="datetime1">
              <a:rPr lang="en-US" smtClean="0"/>
              <a:pPr>
                <a:defRPr/>
              </a:pPr>
              <a:t>6/26/2020</a:t>
            </a:fld>
            <a:endParaRPr lang="en-IN"/>
          </a:p>
        </p:txBody>
      </p:sp>
      <p:sp>
        <p:nvSpPr>
          <p:cNvPr id="5" name="Footer Placeholder 3"/>
          <p:cNvSpPr>
            <a:spLocks noGrp="1"/>
          </p:cNvSpPr>
          <p:nvPr>
            <p:ph type="ftr" sz="quarter" idx="11"/>
          </p:nvPr>
        </p:nvSpPr>
        <p:spPr/>
        <p:txBody>
          <a:bodyPr/>
          <a:lstStyle>
            <a:lvl1pPr>
              <a:defRPr/>
            </a:lvl1pPr>
            <a:extLst/>
          </a:lstStyle>
          <a:p>
            <a:pPr>
              <a:defRPr/>
            </a:pPr>
            <a:r>
              <a:rPr lang="en-IN"/>
              <a:t>Mid Day Meal, GNCT of Delhi</a:t>
            </a:r>
          </a:p>
        </p:txBody>
      </p:sp>
      <p:sp>
        <p:nvSpPr>
          <p:cNvPr id="6" name="Slide Number Placeholder 4"/>
          <p:cNvSpPr>
            <a:spLocks noGrp="1"/>
          </p:cNvSpPr>
          <p:nvPr>
            <p:ph type="sldNum" sz="quarter" idx="12"/>
          </p:nvPr>
        </p:nvSpPr>
        <p:spPr/>
        <p:txBody>
          <a:bodyPr/>
          <a:lstStyle>
            <a:lvl1pPr>
              <a:defRPr/>
            </a:lvl1pPr>
            <a:extLst/>
          </a:lstStyle>
          <a:p>
            <a:pPr>
              <a:defRPr/>
            </a:pPr>
            <a:fld id="{E59E9782-4BEF-4D00-A1DC-D9AEA0470FBE}"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r>
              <a:rPr lang="en-IN"/>
              <a:t>Mid Day Meal, GNCT of Delhi</a:t>
            </a:r>
          </a:p>
        </p:txBody>
      </p:sp>
      <p:sp>
        <p:nvSpPr>
          <p:cNvPr id="3" name="Date Placeholder 13"/>
          <p:cNvSpPr>
            <a:spLocks noGrp="1"/>
          </p:cNvSpPr>
          <p:nvPr>
            <p:ph type="dt" sz="half" idx="11"/>
          </p:nvPr>
        </p:nvSpPr>
        <p:spPr/>
        <p:txBody>
          <a:bodyPr/>
          <a:lstStyle>
            <a:lvl1pPr>
              <a:defRPr/>
            </a:lvl1pPr>
          </a:lstStyle>
          <a:p>
            <a:pPr>
              <a:defRPr/>
            </a:pPr>
            <a:fld id="{540F07D0-6387-4CD2-8678-C4D11315CAE7}" type="datetime1">
              <a:rPr lang="en-US" smtClean="0"/>
              <a:pPr>
                <a:defRPr/>
              </a:pPr>
              <a:t>6/26/2020</a:t>
            </a:fld>
            <a:endParaRPr lang="en-IN"/>
          </a:p>
        </p:txBody>
      </p:sp>
      <p:sp>
        <p:nvSpPr>
          <p:cNvPr id="4" name="Slide Number Placeholder 22"/>
          <p:cNvSpPr>
            <a:spLocks noGrp="1"/>
          </p:cNvSpPr>
          <p:nvPr>
            <p:ph type="sldNum" sz="quarter" idx="12"/>
          </p:nvPr>
        </p:nvSpPr>
        <p:spPr/>
        <p:txBody>
          <a:bodyPr/>
          <a:lstStyle>
            <a:lvl1pPr>
              <a:defRPr/>
            </a:lvl1pPr>
          </a:lstStyle>
          <a:p>
            <a:pPr>
              <a:defRPr/>
            </a:pPr>
            <a:fld id="{75F543E7-F8B7-42DC-BEF3-8496A275CCD1}"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DFBF67E0-5FB3-4207-B6B1-391BF3D8D517}" type="datetime1">
              <a:rPr lang="en-US" smtClean="0"/>
              <a:pPr>
                <a:defRPr/>
              </a:pPr>
              <a:t>6/26/2020</a:t>
            </a:fld>
            <a:endParaRPr lang="en-IN"/>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69DFA314-CA4D-4E7E-B08F-37C9BB189867}"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r>
              <a:rPr lang="en-IN"/>
              <a:t>Mid Day Meal, GNCT of Delhi</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A66D52A4-7724-4496-BEC6-6BFAA983FAC2}" type="datetime1">
              <a:rPr lang="en-US" smtClean="0"/>
              <a:pPr>
                <a:defRPr/>
              </a:pPr>
              <a:t>6/26/2020</a:t>
            </a:fld>
            <a:endParaRPr lang="en-IN"/>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C7524B5F-83E1-4C59-9A63-B84578F596E9}"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r>
              <a:rPr lang="en-IN"/>
              <a:t>Mid Day Meal, GNCT of Delhi</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srcRect/>
          <a:tile tx="0" ty="0" sx="100000" sy="100000" flip="none" algn="tl"/>
        </a:blipFill>
        <a:effectLst/>
      </p:bgPr>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latinLnBrk="0" hangingPunct="1">
              <a:defRPr kumimoji="0" sz="1300">
                <a:solidFill>
                  <a:schemeClr val="bg2">
                    <a:tint val="60000"/>
                    <a:satMod val="155000"/>
                  </a:schemeClr>
                </a:solidFill>
                <a:latin typeface="Arial" pitchFamily="34" charset="0"/>
              </a:defRPr>
            </a:lvl1pPr>
            <a:extLst/>
          </a:lstStyle>
          <a:p>
            <a:pPr>
              <a:defRPr/>
            </a:pPr>
            <a:r>
              <a:rPr lang="en-IN"/>
              <a:t>Mid Day Meal, GNCT of Delhi</a:t>
            </a:r>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latinLnBrk="0" hangingPunct="1">
              <a:defRPr kumimoji="0" sz="1300">
                <a:solidFill>
                  <a:schemeClr val="bg2">
                    <a:tint val="60000"/>
                    <a:satMod val="155000"/>
                  </a:schemeClr>
                </a:solidFill>
                <a:latin typeface="Arial" pitchFamily="34" charset="0"/>
              </a:defRPr>
            </a:lvl1pPr>
            <a:extLst/>
          </a:lstStyle>
          <a:p>
            <a:pPr>
              <a:defRPr/>
            </a:pPr>
            <a:fld id="{383FF936-8C0B-4E0B-AEB6-C223679E00B5}" type="datetime1">
              <a:rPr lang="en-US" smtClean="0"/>
              <a:pPr>
                <a:defRPr/>
              </a:pPr>
              <a:t>6/26/2020</a:t>
            </a:fld>
            <a:endParaRPr lang="en-IN"/>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latinLnBrk="0" hangingPunct="1">
              <a:defRPr kumimoji="0" sz="1600">
                <a:solidFill>
                  <a:schemeClr val="tx2">
                    <a:shade val="90000"/>
                  </a:schemeClr>
                </a:solidFill>
                <a:effectLst/>
                <a:latin typeface="Arial" pitchFamily="34" charset="0"/>
              </a:defRPr>
            </a:lvl1pPr>
            <a:extLst/>
          </a:lstStyle>
          <a:p>
            <a:pPr>
              <a:defRPr/>
            </a:pPr>
            <a:fld id="{A87DC24A-F123-40C2-8809-D85457C46EC9}"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7527" r:id="rId1"/>
    <p:sldLayoutId id="2147487528" r:id="rId2"/>
    <p:sldLayoutId id="2147487529" r:id="rId3"/>
    <p:sldLayoutId id="2147487530" r:id="rId4"/>
    <p:sldLayoutId id="2147487531" r:id="rId5"/>
    <p:sldLayoutId id="2147487532" r:id="rId6"/>
    <p:sldLayoutId id="2147487522" r:id="rId7"/>
    <p:sldLayoutId id="2147487533" r:id="rId8"/>
    <p:sldLayoutId id="2147487534" r:id="rId9"/>
    <p:sldLayoutId id="2147487523" r:id="rId10"/>
    <p:sldLayoutId id="2147487524" r:id="rId11"/>
    <p:sldLayoutId id="2147487525" r:id="rId12"/>
    <p:sldLayoutId id="2147487526" r:id="rId13"/>
  </p:sldLayoutIdLst>
  <p:transition>
    <p:fade/>
  </p:transition>
  <p:timing>
    <p:tnLst>
      <p:par>
        <p:cTn id="1" dur="indefinite" restart="never" nodeType="tmRoot"/>
      </p:par>
    </p:tnLst>
  </p:timing>
  <p:hf sldNum="0" hdr="0" ftr="0" dt="0"/>
  <p:txStyles>
    <p:titleStyle>
      <a:lvl1pPr marL="53975" indent="-53975" algn="r" rtl="0" eaLnBrk="0" fontAlgn="base" hangingPunct="0">
        <a:spcBef>
          <a:spcPct val="0"/>
        </a:spcBef>
        <a:spcAft>
          <a:spcPct val="0"/>
        </a:spcAft>
        <a:defRPr sz="4600" kern="1200">
          <a:solidFill>
            <a:srgbClr val="E8DEC9"/>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8DEC9"/>
          </a:solidFill>
          <a:latin typeface="Rockwell" pitchFamily="18" charset="0"/>
        </a:defRPr>
      </a:lvl2pPr>
      <a:lvl3pPr marL="53975" indent="-53975" algn="r" rtl="0" eaLnBrk="0" fontAlgn="base" hangingPunct="0">
        <a:spcBef>
          <a:spcPct val="0"/>
        </a:spcBef>
        <a:spcAft>
          <a:spcPct val="0"/>
        </a:spcAft>
        <a:defRPr sz="4600">
          <a:solidFill>
            <a:srgbClr val="E8DEC9"/>
          </a:solidFill>
          <a:latin typeface="Rockwell" pitchFamily="18" charset="0"/>
        </a:defRPr>
      </a:lvl3pPr>
      <a:lvl4pPr marL="53975" indent="-53975" algn="r" rtl="0" eaLnBrk="0" fontAlgn="base" hangingPunct="0">
        <a:spcBef>
          <a:spcPct val="0"/>
        </a:spcBef>
        <a:spcAft>
          <a:spcPct val="0"/>
        </a:spcAft>
        <a:defRPr sz="4600">
          <a:solidFill>
            <a:srgbClr val="E8DEC9"/>
          </a:solidFill>
          <a:latin typeface="Rockwell" pitchFamily="18" charset="0"/>
        </a:defRPr>
      </a:lvl4pPr>
      <a:lvl5pPr marL="53975" indent="-53975" algn="r" rtl="0" eaLnBrk="0" fontAlgn="base" hangingPunct="0">
        <a:spcBef>
          <a:spcPct val="0"/>
        </a:spcBef>
        <a:spcAft>
          <a:spcPct val="0"/>
        </a:spcAft>
        <a:defRPr sz="4600">
          <a:solidFill>
            <a:srgbClr val="E8DEC9"/>
          </a:solidFill>
          <a:latin typeface="Rockwell" pitchFamily="18" charset="0"/>
        </a:defRPr>
      </a:lvl5pPr>
      <a:lvl6pPr marL="511175" indent="-53975" algn="r" rtl="0" fontAlgn="base">
        <a:spcBef>
          <a:spcPct val="0"/>
        </a:spcBef>
        <a:spcAft>
          <a:spcPct val="0"/>
        </a:spcAft>
        <a:defRPr sz="4600">
          <a:solidFill>
            <a:srgbClr val="E8DEC9"/>
          </a:solidFill>
          <a:latin typeface="Rockwell" pitchFamily="18" charset="0"/>
        </a:defRPr>
      </a:lvl6pPr>
      <a:lvl7pPr marL="968375" indent="-53975" algn="r" rtl="0" fontAlgn="base">
        <a:spcBef>
          <a:spcPct val="0"/>
        </a:spcBef>
        <a:spcAft>
          <a:spcPct val="0"/>
        </a:spcAft>
        <a:defRPr sz="4600">
          <a:solidFill>
            <a:srgbClr val="E8DEC9"/>
          </a:solidFill>
          <a:latin typeface="Rockwell" pitchFamily="18" charset="0"/>
        </a:defRPr>
      </a:lvl7pPr>
      <a:lvl8pPr marL="1425575" indent="-53975" algn="r" rtl="0" fontAlgn="base">
        <a:spcBef>
          <a:spcPct val="0"/>
        </a:spcBef>
        <a:spcAft>
          <a:spcPct val="0"/>
        </a:spcAft>
        <a:defRPr sz="4600">
          <a:solidFill>
            <a:srgbClr val="E8DEC9"/>
          </a:solidFill>
          <a:latin typeface="Rockwell" pitchFamily="18" charset="0"/>
        </a:defRPr>
      </a:lvl8pPr>
      <a:lvl9pPr marL="1882775" indent="-53975" algn="r" rtl="0" fontAlgn="base">
        <a:spcBef>
          <a:spcPct val="0"/>
        </a:spcBef>
        <a:spcAft>
          <a:spcPct val="0"/>
        </a:spcAft>
        <a:defRPr sz="4600">
          <a:solidFill>
            <a:srgbClr val="E8DEC9"/>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28E6A"/>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28E6A"/>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28E6A"/>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A9A27F-D0B4-46F7-BBF0-ED0443A61753}" type="slidenum">
              <a:rPr lang="en-US"/>
              <a:pPr>
                <a:defRPr/>
              </a:pPr>
              <a:t>1</a:t>
            </a:fld>
            <a:endParaRPr lang="en-US"/>
          </a:p>
        </p:txBody>
      </p:sp>
      <p:sp>
        <p:nvSpPr>
          <p:cNvPr id="10243" name="Rectangle 3"/>
          <p:cNvSpPr>
            <a:spLocks noChangeArrowheads="1"/>
          </p:cNvSpPr>
          <p:nvPr/>
        </p:nvSpPr>
        <p:spPr bwMode="auto">
          <a:xfrm>
            <a:off x="304800" y="152400"/>
            <a:ext cx="7772400" cy="954107"/>
          </a:xfrm>
          <a:prstGeom prst="rect">
            <a:avLst/>
          </a:prstGeom>
          <a:noFill/>
          <a:ln w="9525">
            <a:noFill/>
            <a:miter lim="800000"/>
            <a:headEnd/>
            <a:tailEnd/>
          </a:ln>
        </p:spPr>
        <p:txBody>
          <a:bodyPr>
            <a:spAutoFit/>
          </a:bodyPr>
          <a:lstStyle/>
          <a:p>
            <a:pPr algn="ctr"/>
            <a:r>
              <a:rPr lang="en-US" sz="2800" dirty="0" smtClean="0">
                <a:solidFill>
                  <a:srgbClr val="FFFF00"/>
                </a:solidFill>
              </a:rPr>
              <a:t>ANNUAL WORK PLAN &amp; BUDGET 2020-21</a:t>
            </a:r>
          </a:p>
          <a:p>
            <a:pPr algn="ctr"/>
            <a:r>
              <a:rPr lang="en-US" sz="2800" dirty="0" smtClean="0">
                <a:solidFill>
                  <a:srgbClr val="FFFF00"/>
                </a:solidFill>
              </a:rPr>
              <a:t>MDM- PAB Meeting- DELHI   on  27.05.2020</a:t>
            </a:r>
          </a:p>
        </p:txBody>
      </p:sp>
      <p:pic>
        <p:nvPicPr>
          <p:cNvPr id="10244" name="Picture 4" descr="C:\Documents and Settings\user\Desktop\LOGO\MDM_LOGO_JPEG.JPG"/>
          <p:cNvPicPr>
            <a:picLocks noChangeAspect="1" noChangeArrowheads="1"/>
          </p:cNvPicPr>
          <p:nvPr/>
        </p:nvPicPr>
        <p:blipFill>
          <a:blip r:embed="rId2"/>
          <a:srcRect l="27779" t="13121" r="27777" b="10283"/>
          <a:stretch>
            <a:fillRect/>
          </a:stretch>
        </p:blipFill>
        <p:spPr bwMode="auto">
          <a:xfrm>
            <a:off x="8001000" y="228600"/>
            <a:ext cx="914400" cy="1143000"/>
          </a:xfrm>
          <a:prstGeom prst="rect">
            <a:avLst/>
          </a:prstGeom>
          <a:noFill/>
          <a:ln w="9525">
            <a:noFill/>
            <a:miter lim="800000"/>
            <a:headEnd/>
            <a:tailEnd/>
          </a:ln>
        </p:spPr>
      </p:pic>
      <p:pic>
        <p:nvPicPr>
          <p:cNvPr id="10247" name="Picture 6"/>
          <p:cNvPicPr>
            <a:picLocks noChangeAspect="1" noChangeArrowheads="1"/>
          </p:cNvPicPr>
          <p:nvPr/>
        </p:nvPicPr>
        <p:blipFill>
          <a:blip r:embed="rId3" cstate="print"/>
          <a:srcRect/>
          <a:stretch>
            <a:fillRect/>
          </a:stretch>
        </p:blipFill>
        <p:spPr bwMode="auto">
          <a:xfrm>
            <a:off x="1219200" y="1524000"/>
            <a:ext cx="6629400" cy="46783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304800"/>
            <a:ext cx="7467600" cy="1143000"/>
          </a:xfrm>
        </p:spPr>
        <p:txBody>
          <a:bodyPr>
            <a:noAutofit/>
          </a:bodyPr>
          <a:lstStyle/>
          <a:p>
            <a:pPr marL="54864" indent="0" algn="ctr" eaLnBrk="1" fontAlgn="auto" hangingPunct="1">
              <a:spcAft>
                <a:spcPts val="0"/>
              </a:spcAft>
              <a:defRPr/>
            </a:pPr>
            <a:r>
              <a:rPr lang="en-IN" sz="3600" dirty="0" smtClean="0">
                <a:solidFill>
                  <a:srgbClr val="FFFF00"/>
                </a:solidFill>
                <a:latin typeface="Arial Black" pitchFamily="34" charset="0"/>
              </a:rPr>
              <a:t>Coverage under </a:t>
            </a:r>
            <a:br>
              <a:rPr lang="en-IN" sz="3600" dirty="0" smtClean="0">
                <a:solidFill>
                  <a:srgbClr val="FFFF00"/>
                </a:solidFill>
                <a:latin typeface="Arial Black" pitchFamily="34" charset="0"/>
              </a:rPr>
            </a:br>
            <a:r>
              <a:rPr lang="en-IN" sz="3600" dirty="0" smtClean="0">
                <a:solidFill>
                  <a:srgbClr val="FFFF00"/>
                </a:solidFill>
                <a:latin typeface="Arial Black" pitchFamily="34" charset="0"/>
              </a:rPr>
              <a:t>School Health Programme</a:t>
            </a:r>
          </a:p>
        </p:txBody>
      </p:sp>
      <p:sp>
        <p:nvSpPr>
          <p:cNvPr id="45059" name="Content Placeholder 2"/>
          <p:cNvSpPr>
            <a:spLocks noGrp="1"/>
          </p:cNvSpPr>
          <p:nvPr>
            <p:ph idx="1"/>
          </p:nvPr>
        </p:nvSpPr>
        <p:spPr>
          <a:xfrm>
            <a:off x="457200" y="1600200"/>
            <a:ext cx="8382000" cy="5257800"/>
          </a:xfrm>
        </p:spPr>
        <p:txBody>
          <a:bodyPr/>
          <a:lstStyle/>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buFont typeface="Wingdings 2" pitchFamily="18" charset="2"/>
              <a:buNone/>
            </a:pPr>
            <a:endParaRPr lang="en-US" sz="2000" dirty="0" smtClean="0"/>
          </a:p>
        </p:txBody>
      </p:sp>
      <p:sp>
        <p:nvSpPr>
          <p:cNvPr id="4" name="Slide Number Placeholder 3"/>
          <p:cNvSpPr>
            <a:spLocks noGrp="1"/>
          </p:cNvSpPr>
          <p:nvPr>
            <p:ph type="sldNum" sz="quarter" idx="12"/>
          </p:nvPr>
        </p:nvSpPr>
        <p:spPr/>
        <p:txBody>
          <a:bodyPr/>
          <a:lstStyle/>
          <a:p>
            <a:pPr>
              <a:defRPr/>
            </a:pPr>
            <a:fld id="{D1E16557-FF67-489A-AB8F-DE4C1EE2A8AA}" type="slidenum">
              <a:rPr lang="en-US"/>
              <a:pPr>
                <a:defRPr/>
              </a:pPr>
              <a:t>10</a:t>
            </a:fld>
            <a:endParaRPr lang="en-US"/>
          </a:p>
        </p:txBody>
      </p:sp>
      <p:pic>
        <p:nvPicPr>
          <p:cNvPr id="45061" name="Picture 4" descr="C:\Documents and Settings\user\Desktop\LOGO\MDM_LOGO_JPEG.JPG"/>
          <p:cNvPicPr>
            <a:picLocks noChangeAspect="1" noChangeArrowheads="1"/>
          </p:cNvPicPr>
          <p:nvPr/>
        </p:nvPicPr>
        <p:blipFill>
          <a:blip r:embed="rId2"/>
          <a:srcRect l="27779" t="13121" r="27777" b="10283"/>
          <a:stretch>
            <a:fillRect/>
          </a:stretch>
        </p:blipFill>
        <p:spPr bwMode="auto">
          <a:xfrm>
            <a:off x="8001000" y="457200"/>
            <a:ext cx="920750" cy="1066800"/>
          </a:xfrm>
          <a:prstGeom prst="rect">
            <a:avLst/>
          </a:prstGeom>
          <a:noFill/>
          <a:ln w="9525">
            <a:noFill/>
            <a:miter lim="800000"/>
            <a:headEnd/>
            <a:tailEnd/>
          </a:ln>
        </p:spPr>
      </p:pic>
      <p:sp>
        <p:nvSpPr>
          <p:cNvPr id="45085" name="Title 3"/>
          <p:cNvSpPr>
            <a:spLocks/>
          </p:cNvSpPr>
          <p:nvPr/>
        </p:nvSpPr>
        <p:spPr bwMode="auto">
          <a:xfrm>
            <a:off x="685800" y="6400800"/>
            <a:ext cx="7467600" cy="457200"/>
          </a:xfrm>
          <a:prstGeom prst="rect">
            <a:avLst/>
          </a:prstGeom>
          <a:noFill/>
          <a:ln w="9525">
            <a:noFill/>
            <a:miter lim="800000"/>
            <a:headEnd/>
            <a:tailEnd/>
          </a:ln>
        </p:spPr>
        <p:txBody>
          <a:bodyPr lIns="45720" rIns="45720" anchor="ctr"/>
          <a:lstStyle/>
          <a:p>
            <a:pPr eaLnBrk="0" hangingPunct="0"/>
            <a:endParaRPr lang="en-US" sz="1400">
              <a:latin typeface="Franklin Gothic Book" pitchFamily="34" charset="0"/>
            </a:endParaRPr>
          </a:p>
        </p:txBody>
      </p:sp>
      <p:sp>
        <p:nvSpPr>
          <p:cNvPr id="45086" name="TextBox 7"/>
          <p:cNvSpPr txBox="1">
            <a:spLocks noChangeArrowheads="1"/>
          </p:cNvSpPr>
          <p:nvPr/>
        </p:nvSpPr>
        <p:spPr bwMode="auto">
          <a:xfrm>
            <a:off x="6324600" y="1295400"/>
            <a:ext cx="1752600" cy="830263"/>
          </a:xfrm>
          <a:prstGeom prst="rect">
            <a:avLst/>
          </a:prstGeom>
          <a:noFill/>
          <a:ln w="9525">
            <a:noFill/>
            <a:miter lim="800000"/>
            <a:headEnd/>
            <a:tailEnd/>
          </a:ln>
        </p:spPr>
        <p:txBody>
          <a:bodyPr>
            <a:spAutoFit/>
          </a:bodyPr>
          <a:lstStyle/>
          <a:p>
            <a:endParaRPr lang="en-IN" dirty="0">
              <a:solidFill>
                <a:schemeClr val="bg1"/>
              </a:solidFill>
            </a:endParaRPr>
          </a:p>
          <a:p>
            <a:r>
              <a:rPr lang="en-IN" dirty="0">
                <a:solidFill>
                  <a:schemeClr val="bg1"/>
                </a:solidFill>
              </a:rPr>
              <a:t>No. of Students </a:t>
            </a:r>
            <a:r>
              <a:rPr lang="en-IN" dirty="0" err="1">
                <a:solidFill>
                  <a:schemeClr val="bg1"/>
                </a:solidFill>
              </a:rPr>
              <a:t>upto</a:t>
            </a:r>
            <a:r>
              <a:rPr lang="en-IN" dirty="0">
                <a:solidFill>
                  <a:schemeClr val="bg1"/>
                </a:solidFill>
              </a:rPr>
              <a:t> 12</a:t>
            </a:r>
            <a:r>
              <a:rPr lang="en-IN" baseline="30000" dirty="0">
                <a:solidFill>
                  <a:schemeClr val="bg1"/>
                </a:solidFill>
              </a:rPr>
              <a:t>th</a:t>
            </a:r>
            <a:r>
              <a:rPr lang="en-IN" dirty="0">
                <a:solidFill>
                  <a:schemeClr val="bg1"/>
                </a:solidFill>
              </a:rPr>
              <a:t> </a:t>
            </a:r>
          </a:p>
        </p:txBody>
      </p:sp>
      <p:graphicFrame>
        <p:nvGraphicFramePr>
          <p:cNvPr id="11" name="Table 10"/>
          <p:cNvGraphicFramePr>
            <a:graphicFrameLocks noGrp="1"/>
          </p:cNvGraphicFramePr>
          <p:nvPr/>
        </p:nvGraphicFramePr>
        <p:xfrm>
          <a:off x="381000" y="2438400"/>
          <a:ext cx="8382001" cy="2468880"/>
        </p:xfrm>
        <a:graphic>
          <a:graphicData uri="http://schemas.openxmlformats.org/drawingml/2006/table">
            <a:tbl>
              <a:tblPr firstRow="1" bandRow="1">
                <a:tableStyleId>{5C22544A-7EE6-4342-B048-85BDC9FD1C3A}</a:tableStyleId>
              </a:tblPr>
              <a:tblGrid>
                <a:gridCol w="1232648"/>
                <a:gridCol w="1314824"/>
                <a:gridCol w="1643529"/>
                <a:gridCol w="1397000"/>
                <a:gridCol w="1397000"/>
                <a:gridCol w="1397000"/>
              </a:tblGrid>
              <a:tr h="370840">
                <a:tc>
                  <a:txBody>
                    <a:bodyPr/>
                    <a:lstStyle/>
                    <a:p>
                      <a:r>
                        <a:rPr lang="en-IN" sz="1800" dirty="0" smtClean="0">
                          <a:solidFill>
                            <a:schemeClr val="bg1"/>
                          </a:solidFill>
                        </a:rPr>
                        <a:t>No of schools covered under SHP</a:t>
                      </a:r>
                      <a:endParaRPr lang="en-IN" sz="1800" dirty="0">
                        <a:solidFill>
                          <a:schemeClr val="bg1"/>
                        </a:solidFill>
                      </a:endParaRPr>
                    </a:p>
                  </a:txBody>
                  <a:tcPr/>
                </a:tc>
                <a:tc>
                  <a:txBody>
                    <a:bodyPr/>
                    <a:lstStyle/>
                    <a:p>
                      <a:r>
                        <a:rPr lang="en-IN" sz="1800" dirty="0" smtClean="0">
                          <a:solidFill>
                            <a:schemeClr val="bg1"/>
                          </a:solidFill>
                        </a:rPr>
                        <a:t>Health check up carried out</a:t>
                      </a:r>
                      <a:endParaRPr lang="en-IN" sz="1800" dirty="0">
                        <a:solidFill>
                          <a:schemeClr val="bg1"/>
                        </a:solidFill>
                      </a:endParaRPr>
                    </a:p>
                  </a:txBody>
                  <a:tcPr/>
                </a:tc>
                <a:tc>
                  <a:txBody>
                    <a:bodyPr/>
                    <a:lstStyle/>
                    <a:p>
                      <a:r>
                        <a:rPr lang="en-IN" sz="1800" dirty="0" smtClean="0">
                          <a:solidFill>
                            <a:schemeClr val="bg1"/>
                          </a:solidFill>
                        </a:rPr>
                        <a:t>Distribution of IFA Tablets</a:t>
                      </a:r>
                      <a:endParaRPr lang="en-IN" sz="1800" dirty="0">
                        <a:solidFill>
                          <a:schemeClr val="bg1"/>
                        </a:solidFill>
                      </a:endParaRPr>
                    </a:p>
                  </a:txBody>
                  <a:tcPr/>
                </a:tc>
                <a:tc>
                  <a:txBody>
                    <a:bodyPr/>
                    <a:lstStyle/>
                    <a:p>
                      <a:r>
                        <a:rPr lang="en-IN" sz="1800" dirty="0" err="1" smtClean="0">
                          <a:solidFill>
                            <a:schemeClr val="bg1"/>
                          </a:solidFill>
                        </a:rPr>
                        <a:t>Distribu-tion</a:t>
                      </a:r>
                      <a:r>
                        <a:rPr lang="en-IN" sz="1800" dirty="0" smtClean="0">
                          <a:solidFill>
                            <a:schemeClr val="bg1"/>
                          </a:solidFill>
                        </a:rPr>
                        <a:t> of Vitamin-A Tablets</a:t>
                      </a:r>
                      <a:endParaRPr lang="en-IN" sz="1800" dirty="0">
                        <a:solidFill>
                          <a:schemeClr val="bg1"/>
                        </a:solidFill>
                      </a:endParaRPr>
                    </a:p>
                  </a:txBody>
                  <a:tcPr/>
                </a:tc>
                <a:tc>
                  <a:txBody>
                    <a:bodyPr/>
                    <a:lstStyle/>
                    <a:p>
                      <a:r>
                        <a:rPr lang="en-IN" sz="1800" dirty="0" err="1" smtClean="0">
                          <a:solidFill>
                            <a:schemeClr val="bg1"/>
                          </a:solidFill>
                        </a:rPr>
                        <a:t>Distribu-tion</a:t>
                      </a:r>
                      <a:r>
                        <a:rPr lang="en-IN" sz="1800" dirty="0" smtClean="0">
                          <a:solidFill>
                            <a:schemeClr val="bg1"/>
                          </a:solidFill>
                        </a:rPr>
                        <a:t> of De-worming Tablets</a:t>
                      </a:r>
                      <a:endParaRPr lang="en-IN" sz="1800" dirty="0">
                        <a:solidFill>
                          <a:schemeClr val="bg1"/>
                        </a:solidFill>
                      </a:endParaRPr>
                    </a:p>
                  </a:txBody>
                  <a:tcPr/>
                </a:tc>
                <a:tc>
                  <a:txBody>
                    <a:bodyPr/>
                    <a:lstStyle/>
                    <a:p>
                      <a:r>
                        <a:rPr lang="en-IN" sz="1800" dirty="0" smtClean="0">
                          <a:solidFill>
                            <a:schemeClr val="bg1"/>
                          </a:solidFill>
                        </a:rPr>
                        <a:t>Free Spectacles distributed</a:t>
                      </a:r>
                      <a:endParaRPr lang="en-IN" sz="1800" dirty="0">
                        <a:solidFill>
                          <a:schemeClr val="bg1"/>
                        </a:solidFill>
                      </a:endParaRPr>
                    </a:p>
                  </a:txBody>
                  <a:tcPr/>
                </a:tc>
              </a:tr>
              <a:tr h="370840">
                <a:tc>
                  <a:txBody>
                    <a:bodyPr/>
                    <a:lstStyle/>
                    <a:p>
                      <a:pPr algn="just"/>
                      <a:endParaRPr lang="en-US" sz="2000" dirty="0" smtClean="0"/>
                    </a:p>
                    <a:p>
                      <a:pPr algn="just"/>
                      <a:r>
                        <a:rPr lang="en-US" sz="2000" dirty="0" smtClean="0"/>
                        <a:t>3046</a:t>
                      </a:r>
                    </a:p>
                    <a:p>
                      <a:pPr algn="just"/>
                      <a:endParaRPr lang="en-US" sz="2000" dirty="0"/>
                    </a:p>
                  </a:txBody>
                  <a:tcPr anchor="ctr"/>
                </a:tc>
                <a:tc>
                  <a:txBody>
                    <a:bodyPr/>
                    <a:lstStyle/>
                    <a:p>
                      <a:pPr algn="just"/>
                      <a:r>
                        <a:rPr lang="en-US" sz="2000" dirty="0" smtClean="0"/>
                        <a:t>691379</a:t>
                      </a:r>
                    </a:p>
                  </a:txBody>
                  <a:tcPr anchor="ctr"/>
                </a:tc>
                <a:tc>
                  <a:txBody>
                    <a:bodyPr/>
                    <a:lstStyle/>
                    <a:p>
                      <a:pPr algn="just"/>
                      <a:r>
                        <a:rPr lang="en-US" sz="2000" dirty="0" smtClean="0"/>
                        <a:t>3065960</a:t>
                      </a:r>
                      <a:endParaRPr lang="en-US" sz="2000" dirty="0"/>
                    </a:p>
                  </a:txBody>
                  <a:tcPr anchor="ctr"/>
                </a:tc>
                <a:tc>
                  <a:txBody>
                    <a:bodyPr/>
                    <a:lstStyle/>
                    <a:p>
                      <a:pPr algn="just"/>
                      <a:r>
                        <a:rPr lang="en-US" sz="2000" dirty="0" smtClean="0"/>
                        <a:t>NA</a:t>
                      </a:r>
                      <a:endParaRPr lang="en-US" sz="2000" dirty="0"/>
                    </a:p>
                  </a:txBody>
                  <a:tcPr anchor="ctr"/>
                </a:tc>
                <a:tc>
                  <a:txBody>
                    <a:bodyPr/>
                    <a:lstStyle/>
                    <a:p>
                      <a:pPr algn="just"/>
                      <a:r>
                        <a:rPr lang="en-US" sz="2000" dirty="0" smtClean="0"/>
                        <a:t>2123307</a:t>
                      </a:r>
                      <a:endParaRPr lang="en-US" sz="2000" dirty="0"/>
                    </a:p>
                  </a:txBody>
                  <a:tcPr anchor="ctr"/>
                </a:tc>
                <a:tc>
                  <a:txBody>
                    <a:bodyPr/>
                    <a:lstStyle/>
                    <a:p>
                      <a:pPr algn="just"/>
                      <a:r>
                        <a:rPr lang="en-US" sz="2000" dirty="0" smtClean="0"/>
                        <a:t>5350</a:t>
                      </a:r>
                      <a:endParaRPr lang="en-US" sz="2000" dirty="0"/>
                    </a:p>
                  </a:txBody>
                  <a:tcPr anchor="ctr"/>
                </a:tc>
              </a:tr>
            </a:tbl>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381000" y="457200"/>
            <a:ext cx="7467600" cy="487362"/>
          </a:xfrm>
        </p:spPr>
        <p:txBody>
          <a:bodyPr>
            <a:normAutofit fontScale="90000"/>
          </a:bodyPr>
          <a:lstStyle/>
          <a:p>
            <a:pPr marL="54864" indent="0" algn="ctr" eaLnBrk="1" fontAlgn="auto" hangingPunct="1">
              <a:spcAft>
                <a:spcPts val="0"/>
              </a:spcAft>
              <a:defRPr/>
            </a:pPr>
            <a:r>
              <a:rPr lang="en-IN" sz="4800" b="1" dirty="0" smtClean="0">
                <a:solidFill>
                  <a:srgbClr val="FFC000"/>
                </a:solidFill>
              </a:rPr>
              <a:t>     </a:t>
            </a:r>
            <a:br>
              <a:rPr lang="en-IN" sz="4800" b="1" dirty="0" smtClean="0">
                <a:solidFill>
                  <a:srgbClr val="FFC000"/>
                </a:solidFill>
              </a:rPr>
            </a:br>
            <a:r>
              <a:rPr lang="en-IN" sz="4800" b="1" dirty="0" smtClean="0">
                <a:solidFill>
                  <a:srgbClr val="FFC000"/>
                </a:solidFill>
              </a:rPr>
              <a:t/>
            </a:r>
            <a:br>
              <a:rPr lang="en-IN" sz="4800" b="1" dirty="0" smtClean="0">
                <a:solidFill>
                  <a:srgbClr val="FFC000"/>
                </a:solidFill>
              </a:rPr>
            </a:br>
            <a:r>
              <a:rPr lang="en-IN" sz="4800" b="1" dirty="0" smtClean="0">
                <a:solidFill>
                  <a:srgbClr val="FFC000"/>
                </a:solidFill>
              </a:rPr>
              <a:t/>
            </a:r>
            <a:br>
              <a:rPr lang="en-IN" sz="4800" b="1" dirty="0" smtClean="0">
                <a:solidFill>
                  <a:srgbClr val="FFC000"/>
                </a:solidFill>
              </a:rPr>
            </a:br>
            <a:r>
              <a:rPr lang="en-IN" sz="4800" b="1" dirty="0" smtClean="0">
                <a:solidFill>
                  <a:srgbClr val="FFC000"/>
                </a:solidFill>
              </a:rPr>
              <a:t>      </a:t>
            </a:r>
            <a:r>
              <a:rPr lang="en-IN" sz="4000" dirty="0" smtClean="0">
                <a:solidFill>
                  <a:srgbClr val="FFFF00"/>
                </a:solidFill>
                <a:latin typeface="Arial Black" pitchFamily="34" charset="0"/>
              </a:rPr>
              <a:t>Hand Washing</a:t>
            </a:r>
          </a:p>
        </p:txBody>
      </p:sp>
      <p:sp>
        <p:nvSpPr>
          <p:cNvPr id="5" name="Slide Number Placeholder 4"/>
          <p:cNvSpPr>
            <a:spLocks noGrp="1"/>
          </p:cNvSpPr>
          <p:nvPr>
            <p:ph type="sldNum" sz="quarter" idx="12"/>
          </p:nvPr>
        </p:nvSpPr>
        <p:spPr/>
        <p:txBody>
          <a:bodyPr/>
          <a:lstStyle/>
          <a:p>
            <a:pPr>
              <a:defRPr/>
            </a:pPr>
            <a:fld id="{2FCA8EB6-A92E-4FD1-8563-D3FE5BAD74AD}" type="slidenum">
              <a:rPr lang="en-US"/>
              <a:pPr>
                <a:defRPr/>
              </a:pPr>
              <a:t>11</a:t>
            </a:fld>
            <a:endParaRPr lang="en-US"/>
          </a:p>
        </p:txBody>
      </p:sp>
      <p:sp>
        <p:nvSpPr>
          <p:cNvPr id="17412" name="Title 3"/>
          <p:cNvSpPr>
            <a:spLocks/>
          </p:cNvSpPr>
          <p:nvPr/>
        </p:nvSpPr>
        <p:spPr bwMode="auto">
          <a:xfrm>
            <a:off x="685800" y="6400800"/>
            <a:ext cx="7467600" cy="457200"/>
          </a:xfrm>
          <a:prstGeom prst="rect">
            <a:avLst/>
          </a:prstGeom>
          <a:noFill/>
          <a:ln w="9525">
            <a:noFill/>
            <a:miter lim="800000"/>
            <a:headEnd/>
            <a:tailEnd/>
          </a:ln>
        </p:spPr>
        <p:txBody>
          <a:bodyPr lIns="45720" rIns="45720" anchor="ctr"/>
          <a:lstStyle/>
          <a:p>
            <a:pPr eaLnBrk="0" hangingPunct="0"/>
            <a:endParaRPr lang="en-US" sz="1400">
              <a:latin typeface="Franklin Gothic Book" pitchFamily="34" charset="0"/>
            </a:endParaRPr>
          </a:p>
        </p:txBody>
      </p:sp>
      <p:sp>
        <p:nvSpPr>
          <p:cNvPr id="6" name="Date Placeholder 5"/>
          <p:cNvSpPr>
            <a:spLocks noGrp="1"/>
          </p:cNvSpPr>
          <p:nvPr>
            <p:ph type="dt" sz="quarter" idx="10"/>
          </p:nvPr>
        </p:nvSpPr>
        <p:spPr/>
        <p:txBody>
          <a:bodyPr/>
          <a:lstStyle/>
          <a:p>
            <a:pPr>
              <a:defRPr/>
            </a:pPr>
            <a:fld id="{C6E264FC-6749-4A04-8F59-4C7B301DF2A2}" type="datetime1">
              <a:rPr lang="en-US"/>
              <a:pPr>
                <a:defRPr/>
              </a:pPr>
              <a:t>6/26/2020</a:t>
            </a:fld>
            <a:endParaRPr lang="en-IN"/>
          </a:p>
        </p:txBody>
      </p:sp>
      <p:sp>
        <p:nvSpPr>
          <p:cNvPr id="7" name="Footer Placeholder 6"/>
          <p:cNvSpPr>
            <a:spLocks noGrp="1"/>
          </p:cNvSpPr>
          <p:nvPr>
            <p:ph type="ftr" sz="quarter" idx="11"/>
          </p:nvPr>
        </p:nvSpPr>
        <p:spPr/>
        <p:txBody>
          <a:bodyPr/>
          <a:lstStyle/>
          <a:p>
            <a:pPr>
              <a:defRPr/>
            </a:pPr>
            <a:r>
              <a:rPr lang="en-IN"/>
              <a:t>Mid Day Meal, GNCT of Delhi</a:t>
            </a:r>
          </a:p>
        </p:txBody>
      </p:sp>
      <p:pic>
        <p:nvPicPr>
          <p:cNvPr id="17415" name="Picture 8"/>
          <p:cNvPicPr>
            <a:picLocks noGrp="1" noChangeAspect="1" noChangeArrowheads="1"/>
          </p:cNvPicPr>
          <p:nvPr>
            <p:ph idx="1"/>
          </p:nvPr>
        </p:nvPicPr>
        <p:blipFill>
          <a:blip r:embed="rId2" cstate="print"/>
          <a:srcRect/>
          <a:stretch>
            <a:fillRect/>
          </a:stretch>
        </p:blipFill>
        <p:spPr>
          <a:xfrm>
            <a:off x="1219200" y="1452563"/>
            <a:ext cx="6440488" cy="4719637"/>
          </a:xfrm>
          <a:noFill/>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solidFill>
                  <a:srgbClr val="FFFF00"/>
                </a:solidFill>
                <a:latin typeface="Arial Black" pitchFamily="34" charset="0"/>
              </a:rPr>
              <a:t>Action taken 1</a:t>
            </a:r>
            <a:endParaRPr lang="en-US" dirty="0">
              <a:solidFill>
                <a:srgbClr val="FFFF00"/>
              </a:solidFill>
            </a:endParaRPr>
          </a:p>
        </p:txBody>
      </p:sp>
      <p:sp>
        <p:nvSpPr>
          <p:cNvPr id="3" name="Content Placeholder 2"/>
          <p:cNvSpPr>
            <a:spLocks noGrp="1"/>
          </p:cNvSpPr>
          <p:nvPr>
            <p:ph idx="1"/>
          </p:nvPr>
        </p:nvSpPr>
        <p:spPr/>
        <p:txBody>
          <a:bodyPr/>
          <a:lstStyle/>
          <a:p>
            <a:pPr lvl="0" algn="just"/>
            <a:r>
              <a:rPr lang="en-US" sz="2400" b="1" dirty="0" smtClean="0"/>
              <a:t>School Health </a:t>
            </a:r>
            <a:r>
              <a:rPr lang="en-US" sz="2400" b="1" dirty="0" err="1" smtClean="0"/>
              <a:t>Programme</a:t>
            </a:r>
            <a:r>
              <a:rPr lang="en-US" sz="2400" b="1" dirty="0" smtClean="0"/>
              <a:t> (</a:t>
            </a:r>
            <a:r>
              <a:rPr lang="en-US" sz="2400" b="1" dirty="0" err="1" smtClean="0"/>
              <a:t>Rashtritya</a:t>
            </a:r>
            <a:r>
              <a:rPr lang="en-US" sz="2400" b="1" dirty="0" smtClean="0"/>
              <a:t> Bal </a:t>
            </a:r>
            <a:r>
              <a:rPr lang="en-US" sz="2400" b="1" dirty="0" err="1" smtClean="0"/>
              <a:t>Swasthya</a:t>
            </a:r>
            <a:r>
              <a:rPr lang="en-US" sz="2400" b="1" dirty="0" smtClean="0"/>
              <a:t> </a:t>
            </a:r>
            <a:r>
              <a:rPr lang="en-US" sz="2400" b="1" dirty="0" err="1" smtClean="0"/>
              <a:t>Karyakram</a:t>
            </a:r>
            <a:r>
              <a:rPr lang="en-US" sz="2400" b="1" dirty="0" smtClean="0"/>
              <a:t> (RBSK), 	Weekly Iron &amp; Folic Acid Supplementation, National De-worming Day 	etc.) and Nutrition in convergence with other Ministries.:- </a:t>
            </a:r>
          </a:p>
          <a:p>
            <a:pPr lvl="0"/>
            <a:endParaRPr lang="en-US" sz="2400" b="1" dirty="0" smtClean="0"/>
          </a:p>
          <a:p>
            <a:pPr lvl="0"/>
            <a:endParaRPr lang="en-US" sz="2400" dirty="0" smtClean="0"/>
          </a:p>
          <a:p>
            <a:pPr algn="just">
              <a:buNone/>
            </a:pPr>
            <a:r>
              <a:rPr lang="en-US" sz="2400" dirty="0" smtClean="0"/>
              <a:t>	In this regard health supplement are being given to the school children regularly through Health &amp; Family Welfare, Department.  </a:t>
            </a:r>
          </a:p>
          <a:p>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53536"/>
            <a:ext cx="8229600" cy="1143000"/>
          </a:xfrm>
        </p:spPr>
        <p:txBody>
          <a:bodyPr>
            <a:normAutofit/>
          </a:bodyPr>
          <a:lstStyle/>
          <a:p>
            <a:pPr marL="54864" indent="0" algn="ctr" eaLnBrk="1" fontAlgn="auto" hangingPunct="1">
              <a:spcAft>
                <a:spcPts val="0"/>
              </a:spcAft>
              <a:defRPr/>
            </a:pPr>
            <a:r>
              <a:rPr lang="en-US" sz="3600" dirty="0" smtClean="0">
                <a:solidFill>
                  <a:srgbClr val="FFFF00"/>
                </a:solidFill>
                <a:latin typeface="Arial Black" pitchFamily="34" charset="0"/>
              </a:rPr>
              <a:t>Action taken 2</a:t>
            </a:r>
            <a:endParaRPr lang="en-US" b="1" dirty="0" smtClean="0">
              <a:solidFill>
                <a:srgbClr val="FFC000"/>
              </a:solidFill>
            </a:endParaRPr>
          </a:p>
        </p:txBody>
      </p:sp>
      <p:sp>
        <p:nvSpPr>
          <p:cNvPr id="15363" name="Content Placeholder 2"/>
          <p:cNvSpPr>
            <a:spLocks noGrp="1"/>
          </p:cNvSpPr>
          <p:nvPr>
            <p:ph idx="1"/>
          </p:nvPr>
        </p:nvSpPr>
        <p:spPr>
          <a:xfrm>
            <a:off x="381000" y="1447800"/>
            <a:ext cx="8572560" cy="5143520"/>
          </a:xfrm>
        </p:spPr>
        <p:txBody>
          <a:bodyPr/>
          <a:lstStyle/>
          <a:p>
            <a:pPr eaLnBrk="1" hangingPunct="1"/>
            <a:endParaRPr lang="en-US" altLang="en-US" sz="1800" dirty="0" smtClean="0"/>
          </a:p>
          <a:p>
            <a:pPr algn="just" eaLnBrk="1" hangingPunct="1"/>
            <a:endParaRPr lang="en-US" sz="2800" dirty="0" smtClean="0"/>
          </a:p>
          <a:p>
            <a:pPr algn="just" eaLnBrk="1" hangingPunct="1">
              <a:buNone/>
            </a:pPr>
            <a:r>
              <a:rPr lang="en-US" sz="2800" dirty="0" smtClean="0"/>
              <a:t>	</a:t>
            </a:r>
            <a:endParaRPr lang="en-US" altLang="en-US" sz="1800" dirty="0" smtClean="0"/>
          </a:p>
        </p:txBody>
      </p:sp>
      <p:graphicFrame>
        <p:nvGraphicFramePr>
          <p:cNvPr id="4" name="Table 3"/>
          <p:cNvGraphicFramePr>
            <a:graphicFrameLocks noGrp="1"/>
          </p:cNvGraphicFramePr>
          <p:nvPr/>
        </p:nvGraphicFramePr>
        <p:xfrm>
          <a:off x="685800" y="2971800"/>
          <a:ext cx="7543800" cy="3108960"/>
        </p:xfrm>
        <a:graphic>
          <a:graphicData uri="http://schemas.openxmlformats.org/drawingml/2006/table">
            <a:tbl>
              <a:tblPr firstRow="1" bandRow="1">
                <a:tableStyleId>{5C22544A-7EE6-4342-B048-85BDC9FD1C3A}</a:tableStyleId>
              </a:tblPr>
              <a:tblGrid>
                <a:gridCol w="1600200"/>
                <a:gridCol w="2895600"/>
                <a:gridCol w="3048000"/>
              </a:tblGrid>
              <a:tr h="517666">
                <a:tc>
                  <a:txBody>
                    <a:bodyPr/>
                    <a:lstStyle/>
                    <a:p>
                      <a:r>
                        <a:rPr lang="en-US" dirty="0" smtClean="0"/>
                        <a:t>Name</a:t>
                      </a:r>
                      <a:r>
                        <a:rPr lang="en-US" baseline="0" dirty="0" smtClean="0"/>
                        <a:t> of the Agency</a:t>
                      </a:r>
                      <a:endParaRPr lang="en-US" dirty="0"/>
                    </a:p>
                  </a:txBody>
                  <a:tcPr/>
                </a:tc>
                <a:tc>
                  <a:txBody>
                    <a:bodyPr/>
                    <a:lstStyle/>
                    <a:p>
                      <a:r>
                        <a:rPr lang="en-US" dirty="0" smtClean="0"/>
                        <a:t>Status of schools uploading AMS (</a:t>
                      </a:r>
                      <a:r>
                        <a:rPr lang="en-US" dirty="0" err="1" smtClean="0"/>
                        <a:t>Aprox</a:t>
                      </a:r>
                      <a:r>
                        <a:rPr lang="en-US" dirty="0" smtClean="0"/>
                        <a:t>.)</a:t>
                      </a:r>
                      <a:endParaRPr lang="en-US" dirty="0"/>
                    </a:p>
                  </a:txBody>
                  <a:tcPr/>
                </a:tc>
                <a:tc>
                  <a:txBody>
                    <a:bodyPr/>
                    <a:lstStyle/>
                    <a:p>
                      <a:r>
                        <a:rPr lang="en-US" dirty="0" smtClean="0"/>
                        <a:t>Comments for not/less Uploading</a:t>
                      </a:r>
                      <a:endParaRPr lang="en-US" dirty="0"/>
                    </a:p>
                  </a:txBody>
                  <a:tcPr/>
                </a:tc>
              </a:tr>
              <a:tr h="517666">
                <a:tc>
                  <a:txBody>
                    <a:bodyPr/>
                    <a:lstStyle/>
                    <a:p>
                      <a:r>
                        <a:rPr lang="en-US" dirty="0" smtClean="0"/>
                        <a:t>Directorate of Education</a:t>
                      </a:r>
                      <a:endParaRPr lang="en-US" dirty="0"/>
                    </a:p>
                  </a:txBody>
                  <a:tcPr/>
                </a:tc>
                <a:tc>
                  <a:txBody>
                    <a:bodyPr/>
                    <a:lstStyle/>
                    <a:p>
                      <a:r>
                        <a:rPr lang="en-US" dirty="0" smtClean="0"/>
                        <a:t>90%</a:t>
                      </a:r>
                      <a:endParaRPr lang="en-US" dirty="0"/>
                    </a:p>
                  </a:txBody>
                  <a:tcPr/>
                </a:tc>
                <a:tc>
                  <a:txBody>
                    <a:bodyPr/>
                    <a:lstStyle/>
                    <a:p>
                      <a:r>
                        <a:rPr lang="en-US" dirty="0" smtClean="0"/>
                        <a:t>Uploading less by Aided Schools</a:t>
                      </a:r>
                      <a:endParaRPr lang="en-US" dirty="0"/>
                    </a:p>
                  </a:txBody>
                  <a:tcPr/>
                </a:tc>
              </a:tr>
              <a:tr h="299918">
                <a:tc>
                  <a:txBody>
                    <a:bodyPr/>
                    <a:lstStyle/>
                    <a:p>
                      <a:r>
                        <a:rPr lang="en-US" dirty="0" smtClean="0"/>
                        <a:t>North MCD</a:t>
                      </a:r>
                      <a:endParaRPr lang="en-US" dirty="0"/>
                    </a:p>
                  </a:txBody>
                  <a:tcPr/>
                </a:tc>
                <a:tc>
                  <a:txBody>
                    <a:bodyPr/>
                    <a:lstStyle/>
                    <a:p>
                      <a:r>
                        <a:rPr lang="en-US" dirty="0" smtClean="0"/>
                        <a:t>85%</a:t>
                      </a:r>
                      <a:endParaRPr lang="en-US" dirty="0"/>
                    </a:p>
                  </a:txBody>
                  <a:tcPr/>
                </a:tc>
                <a:tc>
                  <a:txBody>
                    <a:bodyPr/>
                    <a:lstStyle/>
                    <a:p>
                      <a:r>
                        <a:rPr lang="en-US" baseline="0" dirty="0" smtClean="0"/>
                        <a:t>Due to technical problems.</a:t>
                      </a:r>
                      <a:endParaRPr lang="en-US" dirty="0"/>
                    </a:p>
                  </a:txBody>
                  <a:tcPr/>
                </a:tc>
              </a:tr>
              <a:tr h="299918">
                <a:tc>
                  <a:txBody>
                    <a:bodyPr/>
                    <a:lstStyle/>
                    <a:p>
                      <a:r>
                        <a:rPr lang="en-US" dirty="0" smtClean="0"/>
                        <a:t>NDMC</a:t>
                      </a:r>
                      <a:endParaRPr lang="en-US" dirty="0"/>
                    </a:p>
                  </a:txBody>
                  <a:tcPr/>
                </a:tc>
                <a:tc>
                  <a:txBody>
                    <a:bodyPr/>
                    <a:lstStyle/>
                    <a:p>
                      <a:r>
                        <a:rPr lang="en-US" dirty="0" smtClean="0"/>
                        <a:t>100%</a:t>
                      </a:r>
                      <a:endParaRPr lang="en-US" dirty="0"/>
                    </a:p>
                  </a:txBody>
                  <a:tcPr/>
                </a:tc>
                <a:tc>
                  <a:txBody>
                    <a:bodyPr/>
                    <a:lstStyle/>
                    <a:p>
                      <a:r>
                        <a:rPr lang="en-US" dirty="0" smtClean="0"/>
                        <a:t>-----</a:t>
                      </a:r>
                      <a:endParaRPr lang="en-US" dirty="0"/>
                    </a:p>
                  </a:txBody>
                  <a:tcPr/>
                </a:tc>
              </a:tr>
              <a:tr h="299918">
                <a:tc>
                  <a:txBody>
                    <a:bodyPr/>
                    <a:lstStyle/>
                    <a:p>
                      <a:r>
                        <a:rPr lang="en-US" dirty="0" smtClean="0"/>
                        <a:t>East MCD</a:t>
                      </a:r>
                      <a:endParaRPr lang="en-US" dirty="0"/>
                    </a:p>
                  </a:txBody>
                  <a:tcPr/>
                </a:tc>
                <a:tc>
                  <a:txBody>
                    <a:bodyPr/>
                    <a:lstStyle/>
                    <a:p>
                      <a:r>
                        <a:rPr lang="en-US" dirty="0" smtClean="0"/>
                        <a:t>90%</a:t>
                      </a:r>
                      <a:endParaRPr lang="en-US" dirty="0"/>
                    </a:p>
                  </a:txBody>
                  <a:tcPr/>
                </a:tc>
                <a:tc>
                  <a:txBody>
                    <a:bodyPr/>
                    <a:lstStyle/>
                    <a:p>
                      <a:r>
                        <a:rPr lang="en-US" baseline="0" dirty="0" smtClean="0"/>
                        <a:t>Due to technical problems.</a:t>
                      </a:r>
                      <a:endParaRPr lang="en-US" dirty="0"/>
                    </a:p>
                  </a:txBody>
                  <a:tcPr/>
                </a:tc>
              </a:tr>
              <a:tr h="299918">
                <a:tc>
                  <a:txBody>
                    <a:bodyPr/>
                    <a:lstStyle/>
                    <a:p>
                      <a:r>
                        <a:rPr lang="en-US" dirty="0" smtClean="0"/>
                        <a:t>South MCD</a:t>
                      </a:r>
                      <a:endParaRPr lang="en-US" dirty="0"/>
                    </a:p>
                  </a:txBody>
                  <a:tcPr/>
                </a:tc>
                <a:tc>
                  <a:txBody>
                    <a:bodyPr/>
                    <a:lstStyle/>
                    <a:p>
                      <a:r>
                        <a:rPr lang="en-US" dirty="0" smtClean="0"/>
                        <a:t>65%</a:t>
                      </a:r>
                      <a:endParaRPr lang="en-US" dirty="0"/>
                    </a:p>
                  </a:txBody>
                  <a:tcPr/>
                </a:tc>
                <a:tc>
                  <a:txBody>
                    <a:bodyPr/>
                    <a:lstStyle/>
                    <a:p>
                      <a:r>
                        <a:rPr lang="en-US" dirty="0" smtClean="0"/>
                        <a:t>Due to technical problems</a:t>
                      </a:r>
                      <a:endParaRPr lang="en-US" dirty="0"/>
                    </a:p>
                  </a:txBody>
                  <a:tcPr/>
                </a:tc>
              </a:tr>
              <a:tr h="299918">
                <a:tc>
                  <a:txBody>
                    <a:bodyPr/>
                    <a:lstStyle/>
                    <a:p>
                      <a:r>
                        <a:rPr lang="en-US" dirty="0" smtClean="0"/>
                        <a:t>DCB</a:t>
                      </a:r>
                      <a:endParaRPr lang="en-US" dirty="0"/>
                    </a:p>
                  </a:txBody>
                  <a:tcPr/>
                </a:tc>
                <a:tc>
                  <a:txBody>
                    <a:bodyPr/>
                    <a:lstStyle/>
                    <a:p>
                      <a:r>
                        <a:rPr lang="en-US" dirty="0" smtClean="0"/>
                        <a:t>Not started</a:t>
                      </a:r>
                      <a:endParaRPr lang="en-US" dirty="0"/>
                    </a:p>
                  </a:txBody>
                  <a:tcPr/>
                </a:tc>
                <a:tc>
                  <a:txBody>
                    <a:bodyPr/>
                    <a:lstStyle/>
                    <a:p>
                      <a:r>
                        <a:rPr lang="en-US" dirty="0" smtClean="0"/>
                        <a:t>Due to technical problems</a:t>
                      </a:r>
                      <a:endParaRPr lang="en-US" dirty="0"/>
                    </a:p>
                  </a:txBody>
                  <a:tcPr/>
                </a:tc>
              </a:tr>
            </a:tbl>
          </a:graphicData>
        </a:graphic>
      </p:graphicFrame>
      <p:sp>
        <p:nvSpPr>
          <p:cNvPr id="5" name="Title 1"/>
          <p:cNvSpPr txBox="1">
            <a:spLocks/>
          </p:cNvSpPr>
          <p:nvPr/>
        </p:nvSpPr>
        <p:spPr>
          <a:xfrm>
            <a:off x="533400" y="1676400"/>
            <a:ext cx="8229600" cy="838200"/>
          </a:xfrm>
          <a:prstGeom prst="rect">
            <a:avLst/>
          </a:prstGeom>
        </p:spPr>
        <p:txBody>
          <a:bodyPr rIns="91440" anchor="b">
            <a:normAutofit fontScale="62500" lnSpcReduction="20000"/>
            <a:scene3d>
              <a:camera prst="orthographicFront"/>
              <a:lightRig rig="soft" dir="t">
                <a:rot lat="0" lon="0" rev="2400000"/>
              </a:lightRig>
            </a:scene3d>
            <a:sp3d>
              <a:bevelT w="19050" h="12700"/>
            </a:sp3d>
          </a:bodyPr>
          <a:lstStyle/>
          <a:p>
            <a:pPr lvl="0"/>
            <a:r>
              <a:rPr lang="en-US" sz="2800" dirty="0" smtClean="0"/>
              <a:t>Status of implementation of Automated Monitoring System (AMS) :-</a:t>
            </a:r>
          </a:p>
          <a:p>
            <a:r>
              <a:rPr lang="en-US" sz="2800" dirty="0" smtClean="0"/>
              <a:t>At present over all 80% MDM data of all implementing agencies of Delhi </a:t>
            </a:r>
            <a:r>
              <a:rPr lang="en-US" sz="3600" dirty="0" smtClean="0"/>
              <a:t> </a:t>
            </a:r>
            <a:endParaRPr kumimoji="0" lang="en-US" sz="4600" b="1" i="0" u="none" strike="noStrike" kern="1200" cap="none" spc="0" normalizeH="0" baseline="0" noProof="0" dirty="0" smtClean="0">
              <a:ln>
                <a:noFill/>
              </a:ln>
              <a:solidFill>
                <a:srgbClr val="FFC000"/>
              </a:solidFill>
              <a:effectLst>
                <a:outerShdw blurRad="38100" dist="25500" dir="5400000" algn="tl" rotWithShape="0">
                  <a:srgbClr val="000000">
                    <a:satMod val="180000"/>
                    <a:alpha val="75000"/>
                  </a:srgbClr>
                </a:outerShdw>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anim calcmode="lin" valueType="num">
                                      <p:cBhvr additive="base">
                                        <p:cTn id="7"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solidFill>
                  <a:srgbClr val="FFFF00"/>
                </a:solidFill>
                <a:latin typeface="Arial Black" pitchFamily="34" charset="0"/>
              </a:rPr>
              <a:t>Action taken 3</a:t>
            </a:r>
            <a:endParaRPr lang="en-US" dirty="0">
              <a:solidFill>
                <a:srgbClr val="FFFF00"/>
              </a:solidFill>
            </a:endParaRPr>
          </a:p>
        </p:txBody>
      </p:sp>
      <p:sp>
        <p:nvSpPr>
          <p:cNvPr id="3" name="Content Placeholder 2"/>
          <p:cNvSpPr>
            <a:spLocks noGrp="1"/>
          </p:cNvSpPr>
          <p:nvPr>
            <p:ph idx="1"/>
          </p:nvPr>
        </p:nvSpPr>
        <p:spPr/>
        <p:txBody>
          <a:bodyPr/>
          <a:lstStyle/>
          <a:p>
            <a:pPr lvl="0"/>
            <a:r>
              <a:rPr lang="en-US" b="1" dirty="0" smtClean="0"/>
              <a:t>Awareness generation activities: </a:t>
            </a:r>
            <a:endParaRPr lang="en-US" dirty="0" smtClean="0"/>
          </a:p>
          <a:p>
            <a:pPr>
              <a:buNone/>
            </a:pPr>
            <a:r>
              <a:rPr lang="en-US" dirty="0" smtClean="0"/>
              <a:t>	</a:t>
            </a:r>
            <a:r>
              <a:rPr lang="en-US" sz="2200" dirty="0" smtClean="0"/>
              <a:t>The guidelines / Instruction are circulated to the schools and all implementing agencies regularly</a:t>
            </a:r>
          </a:p>
          <a:p>
            <a:pPr>
              <a:buNone/>
            </a:pPr>
            <a:endParaRPr lang="en-US" sz="2200" dirty="0" smtClean="0"/>
          </a:p>
          <a:p>
            <a:pPr lvl="0"/>
            <a:r>
              <a:rPr lang="en-US" b="1" dirty="0" smtClean="0"/>
              <a:t>Social Audit: </a:t>
            </a:r>
          </a:p>
          <a:p>
            <a:pPr marL="801688" lvl="1" indent="-457200" algn="just" eaLnBrk="1" hangingPunct="1">
              <a:lnSpc>
                <a:spcPct val="80000"/>
              </a:lnSpc>
              <a:buClr>
                <a:srgbClr val="FFC000"/>
              </a:buClr>
              <a:buFont typeface="+mj-lt"/>
              <a:buAutoNum type="arabicParenR"/>
            </a:pPr>
            <a:r>
              <a:rPr lang="en-US" sz="2200" dirty="0" smtClean="0"/>
              <a:t>School Level MDM Committee has been constituted comprising of HOS, Teacher In-charge MDM, Home Science Teacher, three mothers of students, DDO &amp; one SMC Member for tasting the food before distribution of food among the students. </a:t>
            </a:r>
            <a:endParaRPr lang="en-US" sz="2200" i="1" dirty="0" smtClean="0"/>
          </a:p>
          <a:p>
            <a:pPr marL="868363" lvl="1" indent="-457200" algn="just" eaLnBrk="1" hangingPunct="1">
              <a:lnSpc>
                <a:spcPct val="80000"/>
              </a:lnSpc>
              <a:buClr>
                <a:srgbClr val="FFC000"/>
              </a:buClr>
              <a:buFont typeface="+mj-lt"/>
              <a:buAutoNum type="arabicParenR"/>
            </a:pPr>
            <a:r>
              <a:rPr lang="en-US" sz="2200" dirty="0" smtClean="0"/>
              <a:t>School Management Committee (SMC) also monitor the implementation of the Mid Day Meal Scheme and to ensure that it meets the hygienic standards as specified by the department. </a:t>
            </a:r>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305800" cy="4724400"/>
          </a:xfrm>
        </p:spPr>
        <p:txBody>
          <a:bodyPr>
            <a:noAutofit/>
          </a:bodyPr>
          <a:lstStyle/>
          <a:p>
            <a:pPr algn="just"/>
            <a:r>
              <a:rPr lang="en-US" sz="2400" dirty="0" smtClean="0">
                <a:solidFill>
                  <a:srgbClr val="FFFF00"/>
                </a:solidFill>
              </a:rPr>
              <a:t>To prevent the spread of COVId-19, the </a:t>
            </a:r>
            <a:br>
              <a:rPr lang="en-US" sz="2400" dirty="0" smtClean="0">
                <a:solidFill>
                  <a:srgbClr val="FFFF00"/>
                </a:solidFill>
              </a:rPr>
            </a:br>
            <a:r>
              <a:rPr lang="en-US" sz="2400" dirty="0" smtClean="0">
                <a:solidFill>
                  <a:srgbClr val="FFFF00"/>
                </a:solidFill>
              </a:rPr>
              <a:t>directions were issued to closure of all the schools.</a:t>
            </a: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Directorate of Education (Nodal  Agency) </a:t>
            </a:r>
            <a:r>
              <a:rPr lang="en-US" sz="2400" dirty="0" err="1" smtClean="0">
                <a:solidFill>
                  <a:schemeClr val="tx1"/>
                </a:solidFill>
              </a:rPr>
              <a:t>alongwith</a:t>
            </a:r>
            <a:r>
              <a:rPr lang="en-US" sz="2400" dirty="0" smtClean="0">
                <a:solidFill>
                  <a:schemeClr val="tx1"/>
                </a:solidFill>
              </a:rPr>
              <a:t> all the implementing agencies i.e. NDMC, 3 MCDs and DCB has decided that in lieu of hot cooked food which was to be served to the students, Food Security Allowance (</a:t>
            </a:r>
            <a:r>
              <a:rPr lang="en-US" sz="2400" dirty="0" err="1" smtClean="0">
                <a:solidFill>
                  <a:schemeClr val="tx1"/>
                </a:solidFill>
              </a:rPr>
              <a:t>Foodgrains</a:t>
            </a:r>
            <a:r>
              <a:rPr lang="en-US" sz="2400" dirty="0" smtClean="0">
                <a:solidFill>
                  <a:schemeClr val="tx1"/>
                </a:solidFill>
              </a:rPr>
              <a:t> + Cooking Cost) may be paid to the students through Direct Benefit  Transfer (DBT) into the Bank Accounts of students by using Public Finance Management System (PFMS) Portal. Directorate of Education has already transferred the food security allowance for the Month of March, 2020  through DBT. </a:t>
            </a:r>
            <a:endParaRPr lang="en-US" sz="2400" dirty="0">
              <a:solidFill>
                <a:schemeClr val="tx1"/>
              </a:solidFill>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1676400"/>
          </a:xfrm>
        </p:spPr>
        <p:txBody>
          <a:bodyPr>
            <a:noAutofit/>
          </a:bodyPr>
          <a:lstStyle/>
          <a:p>
            <a:pPr algn="ctr"/>
            <a:r>
              <a:rPr lang="en-US" sz="2400" b="1" dirty="0" smtClean="0">
                <a:solidFill>
                  <a:srgbClr val="FFFF00"/>
                </a:solidFill>
              </a:rPr>
              <a:t>State wise details of hot cooked meals or Food Security Allowance (FSA) provided to children during closure of schools due to COVID-19</a:t>
            </a:r>
            <a:br>
              <a:rPr lang="en-US" sz="2400" b="1" dirty="0" smtClean="0">
                <a:solidFill>
                  <a:srgbClr val="FFFF00"/>
                </a:solidFill>
              </a:rPr>
            </a:br>
            <a:r>
              <a:rPr lang="en-US" sz="2400" b="1" dirty="0" smtClean="0">
                <a:solidFill>
                  <a:srgbClr val="FFFF00"/>
                </a:solidFill>
              </a:rPr>
              <a:t>					</a:t>
            </a:r>
            <a:r>
              <a:rPr lang="en-US" sz="3200" b="1" dirty="0" smtClean="0"/>
              <a:t> </a:t>
            </a:r>
            <a:r>
              <a:rPr lang="en-US" sz="1600" b="1" dirty="0" smtClean="0"/>
              <a:t>(from 01.04.2020 to 10.05.2020)</a:t>
            </a:r>
            <a:endParaRPr lang="en-US" sz="2800" dirty="0">
              <a:solidFill>
                <a:srgbClr val="FFFF00"/>
              </a:solidFill>
            </a:endParaRPr>
          </a:p>
        </p:txBody>
      </p:sp>
      <p:graphicFrame>
        <p:nvGraphicFramePr>
          <p:cNvPr id="7" name="Table Placeholder 6"/>
          <p:cNvGraphicFramePr>
            <a:graphicFrameLocks noGrp="1"/>
          </p:cNvGraphicFramePr>
          <p:nvPr>
            <p:ph type="tbl" idx="1"/>
          </p:nvPr>
        </p:nvGraphicFramePr>
        <p:xfrm>
          <a:off x="457200" y="2373471"/>
          <a:ext cx="8229600" cy="3632472"/>
        </p:xfrm>
        <a:graphic>
          <a:graphicData uri="http://schemas.openxmlformats.org/drawingml/2006/table">
            <a:tbl>
              <a:tblPr/>
              <a:tblGrid>
                <a:gridCol w="381000"/>
                <a:gridCol w="1143000"/>
                <a:gridCol w="1066800"/>
                <a:gridCol w="914400"/>
                <a:gridCol w="609600"/>
                <a:gridCol w="660680"/>
                <a:gridCol w="787120"/>
                <a:gridCol w="685800"/>
                <a:gridCol w="990600"/>
                <a:gridCol w="990600"/>
              </a:tblGrid>
              <a:tr h="688104">
                <a:tc rowSpan="3">
                  <a:txBody>
                    <a:bodyPr/>
                    <a:lstStyle/>
                    <a:p>
                      <a:pPr marL="0" marR="0">
                        <a:lnSpc>
                          <a:spcPct val="115000"/>
                        </a:lnSpc>
                        <a:spcBef>
                          <a:spcPts val="0"/>
                        </a:spcBef>
                        <a:spcAft>
                          <a:spcPts val="0"/>
                        </a:spcAft>
                      </a:pPr>
                      <a:r>
                        <a:rPr lang="en-US" sz="1200" dirty="0">
                          <a:latin typeface="Calibri"/>
                          <a:ea typeface="Times New Roman"/>
                          <a:cs typeface="Times New Roman"/>
                        </a:rPr>
                        <a:t>Sl. </a:t>
                      </a:r>
                      <a:r>
                        <a:rPr lang="en-US" sz="1200" dirty="0" smtClean="0">
                          <a:latin typeface="Calibri"/>
                          <a:ea typeface="Times New Roman"/>
                          <a:cs typeface="Times New Roman"/>
                        </a:rPr>
                        <a:t>No.</a:t>
                      </a: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1200" dirty="0">
                          <a:latin typeface="Calibri"/>
                          <a:ea typeface="Times New Roman"/>
                          <a:cs typeface="Times New Roman"/>
                        </a:rPr>
                        <a:t>Primary/Upper Primary</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1200" dirty="0">
                          <a:latin typeface="Calibri"/>
                          <a:ea typeface="Times New Roman"/>
                          <a:cs typeface="Times New Roman"/>
                        </a:rPr>
                        <a:t>Total days the schools remain closed due to COVID-19</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1200" dirty="0">
                          <a:latin typeface="Calibri"/>
                          <a:ea typeface="Times New Roman"/>
                          <a:cs typeface="Times New Roman"/>
                        </a:rPr>
                        <a:t>Number of days MDM or FSA provided to children</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1200" dirty="0">
                          <a:latin typeface="Calibri"/>
                          <a:ea typeface="Times New Roman"/>
                          <a:cs typeface="Times New Roman"/>
                        </a:rPr>
                        <a:t>Total schools</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1200" dirty="0">
                          <a:latin typeface="Calibri"/>
                          <a:ea typeface="Times New Roman"/>
                          <a:cs typeface="Times New Roman"/>
                        </a:rPr>
                        <a:t>Number of Schools covered </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1200" dirty="0">
                          <a:latin typeface="Calibri"/>
                          <a:ea typeface="Times New Roman"/>
                          <a:cs typeface="Times New Roman"/>
                        </a:rPr>
                        <a:t>Total Enrolment</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gridSpan="3">
                  <a:txBody>
                    <a:bodyPr/>
                    <a:lstStyle/>
                    <a:p>
                      <a:pPr marL="0" marR="0">
                        <a:lnSpc>
                          <a:spcPct val="115000"/>
                        </a:lnSpc>
                        <a:spcBef>
                          <a:spcPts val="0"/>
                        </a:spcBef>
                        <a:spcAft>
                          <a:spcPts val="0"/>
                        </a:spcAft>
                      </a:pPr>
                      <a:r>
                        <a:rPr lang="en-US" sz="1200" dirty="0">
                          <a:latin typeface="Calibri"/>
                          <a:ea typeface="Times New Roman"/>
                          <a:cs typeface="Times New Roman"/>
                        </a:rPr>
                        <a:t>Number of Children provided with </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72026">
                <a:tc vMerge="1">
                  <a:txBody>
                    <a:bodyPr/>
                    <a:lstStyle/>
                    <a:p>
                      <a:pPr marL="0" marR="0">
                        <a:lnSpc>
                          <a:spcPct val="115000"/>
                        </a:lnSpc>
                        <a:spcBef>
                          <a:spcPts val="0"/>
                        </a:spcBef>
                        <a:spcAft>
                          <a:spcPts val="0"/>
                        </a:spcAft>
                      </a:pP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200">
                          <a:latin typeface="Calibri"/>
                          <a:ea typeface="Times New Roman"/>
                          <a:cs typeface="Times New Roman"/>
                        </a:rPr>
                        <a:t>Hot cooked Meals</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200" dirty="0">
                          <a:latin typeface="Calibri"/>
                          <a:ea typeface="Times New Roman"/>
                          <a:cs typeface="Times New Roman"/>
                        </a:rPr>
                        <a:t>Food security Allowance (FSA)</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hMerge="1">
                  <a:txBody>
                    <a:bodyPr/>
                    <a:lstStyle/>
                    <a:p>
                      <a:endParaRPr lang="en-US"/>
                    </a:p>
                  </a:txBody>
                  <a:tcPr/>
                </a:tc>
              </a:tr>
              <a:tr h="68810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1200" dirty="0">
                          <a:latin typeface="Calibri"/>
                          <a:ea typeface="Times New Roman"/>
                          <a:cs typeface="Times New Roman"/>
                        </a:rPr>
                        <a:t>Food grains &amp; Cooking Cost</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Times New Roman"/>
                          <a:cs typeface="Times New Roman"/>
                        </a:rPr>
                        <a:t>Food Grains &amp; ingredients i.e. pulses, oil etc. in lieu of cooking cost</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r h="344052">
                <a:tc>
                  <a:txBody>
                    <a:bodyPr/>
                    <a:lstStyle/>
                    <a:p>
                      <a:pPr marL="0" marR="0">
                        <a:lnSpc>
                          <a:spcPct val="115000"/>
                        </a:lnSpc>
                        <a:spcBef>
                          <a:spcPts val="0"/>
                        </a:spcBef>
                        <a:spcAft>
                          <a:spcPts val="0"/>
                        </a:spcAft>
                      </a:pPr>
                      <a:r>
                        <a:rPr lang="en-US" sz="1200">
                          <a:latin typeface="Calibri"/>
                          <a:ea typeface="Times New Roman"/>
                          <a:cs typeface="Times New Roman"/>
                        </a:rPr>
                        <a:t>1</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Times New Roman"/>
                          <a:cs typeface="Times New Roman"/>
                        </a:rPr>
                        <a:t>Primary</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Times New Roman"/>
                          <a:cs typeface="Times New Roman"/>
                        </a:rPr>
                        <a:t>47 (including March.2020)</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Times New Roman"/>
                          <a:cs typeface="Times New Roman"/>
                        </a:rPr>
                        <a:t>27</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200" dirty="0">
                          <a:latin typeface="Calibri"/>
                          <a:ea typeface="Times New Roman"/>
                          <a:cs typeface="Times New Roman"/>
                        </a:rPr>
                        <a:t>3046</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200" dirty="0">
                          <a:latin typeface="Calibri"/>
                          <a:ea typeface="Times New Roman"/>
                          <a:cs typeface="Times New Roman"/>
                        </a:rPr>
                        <a:t>3046</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200" dirty="0">
                          <a:latin typeface="Calibri"/>
                          <a:ea typeface="Times New Roman"/>
                          <a:cs typeface="Times New Roman"/>
                        </a:rPr>
                        <a:t>1604505 (Primary 929399 and 675106 Upper Primary)</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200" dirty="0">
                          <a:latin typeface="Calibri"/>
                          <a:ea typeface="Times New Roman"/>
                          <a:cs typeface="Times New Roman"/>
                        </a:rPr>
                        <a:t>Nil</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200" dirty="0">
                          <a:latin typeface="Calibri"/>
                          <a:ea typeface="Times New Roman"/>
                          <a:cs typeface="Times New Roman"/>
                        </a:rPr>
                        <a:t>FSA is being paid to </a:t>
                      </a:r>
                      <a:r>
                        <a:rPr lang="en-US" sz="1200" b="1" dirty="0">
                          <a:latin typeface="Calibri"/>
                          <a:ea typeface="Times New Roman"/>
                          <a:cs typeface="Times New Roman"/>
                        </a:rPr>
                        <a:t>1604505</a:t>
                      </a:r>
                      <a:r>
                        <a:rPr lang="en-US" sz="1200" dirty="0">
                          <a:latin typeface="Calibri"/>
                          <a:ea typeface="Times New Roman"/>
                          <a:cs typeface="Times New Roman"/>
                        </a:rPr>
                        <a:t> of students in their account through </a:t>
                      </a:r>
                      <a:br>
                        <a:rPr lang="en-US" sz="1200" dirty="0">
                          <a:latin typeface="Calibri"/>
                          <a:ea typeface="Times New Roman"/>
                          <a:cs typeface="Times New Roman"/>
                        </a:rPr>
                      </a:br>
                      <a:r>
                        <a:rPr lang="en-US" sz="1200" dirty="0">
                          <a:latin typeface="Calibri"/>
                          <a:ea typeface="Times New Roman"/>
                          <a:cs typeface="Times New Roman"/>
                        </a:rPr>
                        <a:t>DBT. </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200" dirty="0">
                          <a:latin typeface="Calibri"/>
                          <a:ea typeface="Times New Roman"/>
                          <a:cs typeface="Times New Roman"/>
                        </a:rPr>
                        <a:t>Nil</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r h="860130">
                <a:tc>
                  <a:txBody>
                    <a:bodyPr/>
                    <a:lstStyle/>
                    <a:p>
                      <a:pPr marL="0" marR="0">
                        <a:lnSpc>
                          <a:spcPct val="115000"/>
                        </a:lnSpc>
                        <a:spcBef>
                          <a:spcPts val="0"/>
                        </a:spcBef>
                        <a:spcAft>
                          <a:spcPts val="0"/>
                        </a:spcAft>
                      </a:pPr>
                      <a:r>
                        <a:rPr lang="en-US" sz="1200" dirty="0">
                          <a:latin typeface="Calibri"/>
                          <a:ea typeface="Times New Roman"/>
                          <a:cs typeface="Times New Roman"/>
                        </a:rPr>
                        <a:t>2</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Times New Roman"/>
                          <a:cs typeface="Times New Roman"/>
                        </a:rPr>
                        <a:t>Upper Primary</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Times New Roman"/>
                          <a:cs typeface="Times New Roman"/>
                        </a:rPr>
                        <a:t>38 (including March.2020)</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Times New Roman"/>
                          <a:cs typeface="Times New Roman"/>
                        </a:rPr>
                        <a:t>27</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000" b="1" dirty="0" smtClean="0">
                <a:solidFill>
                  <a:srgbClr val="FFFF00"/>
                </a:solidFill>
              </a:rPr>
              <a:t>State wise details of hot cooked meals or Food Security Allowance (FSA) provided to children during Summer Vacations in  2020-21. </a:t>
            </a:r>
            <a:br>
              <a:rPr lang="en-US" sz="2000" b="1" dirty="0" smtClean="0">
                <a:solidFill>
                  <a:srgbClr val="FFFF00"/>
                </a:solidFill>
              </a:rPr>
            </a:br>
            <a:r>
              <a:rPr lang="en-US" sz="1400" dirty="0" smtClean="0"/>
              <a:t/>
            </a:r>
            <a:br>
              <a:rPr lang="en-US" sz="1400" dirty="0" smtClean="0"/>
            </a:br>
            <a:r>
              <a:rPr lang="en-US" sz="1400" dirty="0" smtClean="0"/>
              <a:t>						</a:t>
            </a:r>
            <a:r>
              <a:rPr lang="en-US" sz="1400" b="1" dirty="0" smtClean="0">
                <a:solidFill>
                  <a:srgbClr val="FFFF00"/>
                </a:solidFill>
              </a:rPr>
              <a:t>(From 11.05.2020 to 30.06.2020)</a:t>
            </a:r>
            <a:endParaRPr lang="en-US" sz="1400" dirty="0">
              <a:solidFill>
                <a:srgbClr val="FFFF00"/>
              </a:solidFill>
            </a:endParaRPr>
          </a:p>
        </p:txBody>
      </p:sp>
      <p:graphicFrame>
        <p:nvGraphicFramePr>
          <p:cNvPr id="7" name="Table Placeholder 6"/>
          <p:cNvGraphicFramePr>
            <a:graphicFrameLocks noGrp="1"/>
          </p:cNvGraphicFramePr>
          <p:nvPr>
            <p:ph type="tbl" idx="1"/>
          </p:nvPr>
        </p:nvGraphicFramePr>
        <p:xfrm>
          <a:off x="457200" y="1828800"/>
          <a:ext cx="8305799" cy="4038600"/>
        </p:xfrm>
        <a:graphic>
          <a:graphicData uri="http://schemas.openxmlformats.org/drawingml/2006/table">
            <a:tbl>
              <a:tblPr/>
              <a:tblGrid>
                <a:gridCol w="384528"/>
                <a:gridCol w="1153583"/>
                <a:gridCol w="1076678"/>
                <a:gridCol w="922867"/>
                <a:gridCol w="615244"/>
                <a:gridCol w="666797"/>
                <a:gridCol w="794408"/>
                <a:gridCol w="692150"/>
                <a:gridCol w="999772"/>
                <a:gridCol w="999772"/>
              </a:tblGrid>
              <a:tr h="825978">
                <a:tc rowSpan="3">
                  <a:txBody>
                    <a:bodyPr/>
                    <a:lstStyle/>
                    <a:p>
                      <a:pPr marL="0" marR="0">
                        <a:lnSpc>
                          <a:spcPct val="115000"/>
                        </a:lnSpc>
                        <a:spcBef>
                          <a:spcPts val="0"/>
                        </a:spcBef>
                        <a:spcAft>
                          <a:spcPts val="0"/>
                        </a:spcAft>
                      </a:pPr>
                      <a:r>
                        <a:rPr lang="en-US" sz="1200" dirty="0">
                          <a:latin typeface="Calibri"/>
                          <a:ea typeface="Times New Roman"/>
                          <a:cs typeface="Times New Roman"/>
                        </a:rPr>
                        <a:t>Sl. </a:t>
                      </a:r>
                      <a:r>
                        <a:rPr lang="en-US" sz="1200" dirty="0" smtClean="0">
                          <a:latin typeface="Calibri"/>
                          <a:ea typeface="Times New Roman"/>
                          <a:cs typeface="Times New Roman"/>
                        </a:rPr>
                        <a:t>No.</a:t>
                      </a: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1200" dirty="0">
                          <a:latin typeface="Calibri"/>
                          <a:ea typeface="Times New Roman"/>
                          <a:cs typeface="Times New Roman"/>
                        </a:rPr>
                        <a:t>Primary/Upper Primary</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1200" dirty="0">
                          <a:latin typeface="Calibri"/>
                          <a:ea typeface="Times New Roman"/>
                          <a:cs typeface="Times New Roman"/>
                        </a:rPr>
                        <a:t>Total days the schools remain closed due to COVID-19</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1200" dirty="0">
                          <a:latin typeface="Calibri"/>
                          <a:ea typeface="Times New Roman"/>
                          <a:cs typeface="Times New Roman"/>
                        </a:rPr>
                        <a:t>Number of days MDM or FSA provided to children</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1200" dirty="0">
                          <a:latin typeface="Calibri"/>
                          <a:ea typeface="Times New Roman"/>
                          <a:cs typeface="Times New Roman"/>
                        </a:rPr>
                        <a:t>Total schools</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1200" dirty="0">
                          <a:latin typeface="Calibri"/>
                          <a:ea typeface="Times New Roman"/>
                          <a:cs typeface="Times New Roman"/>
                        </a:rPr>
                        <a:t>Number of Schools covered </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1200" dirty="0">
                          <a:latin typeface="Calibri"/>
                          <a:ea typeface="Times New Roman"/>
                          <a:cs typeface="Times New Roman"/>
                        </a:rPr>
                        <a:t>Total Enrolment</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gridSpan="3">
                  <a:txBody>
                    <a:bodyPr/>
                    <a:lstStyle/>
                    <a:p>
                      <a:pPr marL="0" marR="0">
                        <a:lnSpc>
                          <a:spcPct val="115000"/>
                        </a:lnSpc>
                        <a:spcBef>
                          <a:spcPts val="0"/>
                        </a:spcBef>
                        <a:spcAft>
                          <a:spcPts val="0"/>
                        </a:spcAft>
                      </a:pPr>
                      <a:r>
                        <a:rPr lang="en-US" sz="1200" dirty="0">
                          <a:latin typeface="Calibri"/>
                          <a:ea typeface="Times New Roman"/>
                          <a:cs typeface="Times New Roman"/>
                        </a:rPr>
                        <a:t>Number of Children provided with </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04903">
                <a:tc vMerge="1">
                  <a:txBody>
                    <a:bodyPr/>
                    <a:lstStyle/>
                    <a:p>
                      <a:pPr marL="0" marR="0">
                        <a:lnSpc>
                          <a:spcPct val="115000"/>
                        </a:lnSpc>
                        <a:spcBef>
                          <a:spcPts val="0"/>
                        </a:spcBef>
                        <a:spcAft>
                          <a:spcPts val="0"/>
                        </a:spcAft>
                      </a:pP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200" dirty="0">
                        <a:latin typeface="Calibri"/>
                        <a:ea typeface="Times New Roman"/>
                        <a:cs typeface="Times New Roman"/>
                      </a:endParaRP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200" dirty="0">
                          <a:latin typeface="Calibri"/>
                          <a:ea typeface="Times New Roman"/>
                          <a:cs typeface="Times New Roman"/>
                        </a:rPr>
                        <a:t>Hot cooked Meals</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200" dirty="0">
                          <a:latin typeface="Calibri"/>
                          <a:ea typeface="Times New Roman"/>
                          <a:cs typeface="Times New Roman"/>
                        </a:rPr>
                        <a:t>Food security Allowance (FSA)</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hMerge="1">
                  <a:txBody>
                    <a:bodyPr/>
                    <a:lstStyle/>
                    <a:p>
                      <a:endParaRPr lang="en-US"/>
                    </a:p>
                  </a:txBody>
                  <a:tcPr/>
                </a:tc>
              </a:tr>
              <a:tr h="126225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1200" dirty="0">
                          <a:latin typeface="Calibri"/>
                          <a:ea typeface="Times New Roman"/>
                          <a:cs typeface="Times New Roman"/>
                        </a:rPr>
                        <a:t>Food grains &amp; Cooking Cost</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Times New Roman"/>
                          <a:cs typeface="Times New Roman"/>
                        </a:rPr>
                        <a:t>Food Grains &amp; ingredients i.e. pulses, oil etc. in lieu of cooking cost</a:t>
                      </a:r>
                    </a:p>
                  </a:txBody>
                  <a:tcPr marL="61195" marR="61195"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r h="1445461">
                <a:tc>
                  <a:txBody>
                    <a:bodyPr/>
                    <a:lstStyle/>
                    <a:p>
                      <a:pPr marL="0" marR="0">
                        <a:lnSpc>
                          <a:spcPct val="115000"/>
                        </a:lnSpc>
                        <a:spcBef>
                          <a:spcPts val="0"/>
                        </a:spcBef>
                        <a:spcAft>
                          <a:spcPts val="0"/>
                        </a:spcAft>
                      </a:pPr>
                      <a:r>
                        <a:rPr lang="en-US" sz="1000" kern="1200">
                          <a:latin typeface="Calibri"/>
                          <a:ea typeface="Times New Roman"/>
                          <a:cs typeface="Times New Roman"/>
                        </a:rPr>
                        <a:t>1</a:t>
                      </a:r>
                      <a:endParaRPr lang="en-US" sz="1100">
                        <a:latin typeface="Calibri"/>
                        <a:ea typeface="Calibri"/>
                        <a:cs typeface="Times New Roman"/>
                      </a:endParaRPr>
                    </a:p>
                  </a:txBody>
                  <a:tcPr marL="60960" marR="60960" marT="13335"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kern="1200">
                          <a:latin typeface="Calibri"/>
                          <a:ea typeface="Times New Roman"/>
                          <a:cs typeface="Times New Roman"/>
                        </a:rPr>
                        <a:t>Primary &amp; Upper Primary</a:t>
                      </a:r>
                      <a:endParaRPr lang="en-US" sz="1100">
                        <a:latin typeface="Calibri"/>
                        <a:ea typeface="Calibri"/>
                        <a:cs typeface="Times New Roman"/>
                      </a:endParaRPr>
                    </a:p>
                  </a:txBody>
                  <a:tcPr marL="60960" marR="60960" marT="13335"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i="1" kern="1200">
                          <a:latin typeface="Calibri"/>
                          <a:ea typeface="Times New Roman"/>
                          <a:cs typeface="Times New Roman"/>
                        </a:rPr>
                        <a:t>42</a:t>
                      </a:r>
                      <a:r>
                        <a:rPr lang="en-US" sz="1000" kern="1200">
                          <a:latin typeface="Calibri"/>
                          <a:ea typeface="Times New Roman"/>
                          <a:cs typeface="Times New Roman"/>
                        </a:rPr>
                        <a:t> </a:t>
                      </a:r>
                      <a:endParaRPr lang="en-US" sz="1100">
                        <a:latin typeface="Calibri"/>
                        <a:ea typeface="Calibri"/>
                        <a:cs typeface="Times New Roman"/>
                      </a:endParaRPr>
                    </a:p>
                  </a:txBody>
                  <a:tcPr marL="60960" marR="60960" marT="13335"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i="1" kern="1200">
                          <a:latin typeface="Calibri"/>
                          <a:ea typeface="Times New Roman"/>
                          <a:cs typeface="Times New Roman"/>
                        </a:rPr>
                        <a:t>42</a:t>
                      </a:r>
                      <a:r>
                        <a:rPr lang="en-US" sz="1000" kern="1200">
                          <a:latin typeface="Calibri"/>
                          <a:ea typeface="Times New Roman"/>
                          <a:cs typeface="Times New Roman"/>
                        </a:rPr>
                        <a:t> </a:t>
                      </a:r>
                      <a:endParaRPr lang="en-US" sz="1100">
                        <a:latin typeface="Calibri"/>
                        <a:ea typeface="Calibri"/>
                        <a:cs typeface="Times New Roman"/>
                      </a:endParaRPr>
                    </a:p>
                  </a:txBody>
                  <a:tcPr marL="60960" marR="60960" marT="13335"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kern="1200">
                          <a:latin typeface="Calibri"/>
                          <a:ea typeface="Times New Roman"/>
                          <a:cs typeface="Times New Roman"/>
                        </a:rPr>
                        <a:t>3046</a:t>
                      </a:r>
                      <a:endParaRPr lang="en-US" sz="1100">
                        <a:latin typeface="Calibri"/>
                        <a:ea typeface="Calibri"/>
                        <a:cs typeface="Times New Roman"/>
                      </a:endParaRPr>
                    </a:p>
                  </a:txBody>
                  <a:tcPr marL="60960" marR="60960" marT="13335"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kern="1200">
                          <a:latin typeface="Calibri"/>
                          <a:ea typeface="Times New Roman"/>
                          <a:cs typeface="Times New Roman"/>
                        </a:rPr>
                        <a:t>3046</a:t>
                      </a:r>
                      <a:endParaRPr lang="en-US" sz="1100">
                        <a:latin typeface="Calibri"/>
                        <a:ea typeface="Calibri"/>
                        <a:cs typeface="Times New Roman"/>
                      </a:endParaRPr>
                    </a:p>
                  </a:txBody>
                  <a:tcPr marL="60960" marR="60960" marT="13335"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kern="1200">
                          <a:latin typeface="Calibri"/>
                          <a:ea typeface="Times New Roman"/>
                          <a:cs typeface="Times New Roman"/>
                        </a:rPr>
                        <a:t>1604505 (Primary 929399 and 675106 Upper Primary)</a:t>
                      </a:r>
                      <a:endParaRPr lang="en-US" sz="1100">
                        <a:latin typeface="Calibri"/>
                        <a:ea typeface="Calibri"/>
                        <a:cs typeface="Times New Roman"/>
                      </a:endParaRPr>
                    </a:p>
                  </a:txBody>
                  <a:tcPr marL="60960" marR="60960" marT="13335"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kern="1200">
                          <a:latin typeface="Calibri"/>
                          <a:ea typeface="Times New Roman"/>
                          <a:cs typeface="Times New Roman"/>
                        </a:rPr>
                        <a:t>Nil</a:t>
                      </a:r>
                      <a:endParaRPr lang="en-US" sz="1100">
                        <a:latin typeface="Calibri"/>
                        <a:ea typeface="Calibri"/>
                        <a:cs typeface="Times New Roman"/>
                      </a:endParaRPr>
                    </a:p>
                  </a:txBody>
                  <a:tcPr marL="60960" marR="60960" marT="13335"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kern="1200" dirty="0">
                          <a:latin typeface="Calibri"/>
                          <a:ea typeface="Times New Roman"/>
                          <a:cs typeface="Times New Roman"/>
                        </a:rPr>
                        <a:t>FSA is being paid to </a:t>
                      </a:r>
                      <a:r>
                        <a:rPr lang="en-US" sz="1000" b="1" kern="1200" dirty="0">
                          <a:latin typeface="Calibri"/>
                          <a:ea typeface="Times New Roman"/>
                          <a:cs typeface="Times New Roman"/>
                        </a:rPr>
                        <a:t>1604505</a:t>
                      </a:r>
                      <a:r>
                        <a:rPr lang="en-US" sz="1000" kern="1200" dirty="0">
                          <a:latin typeface="Calibri"/>
                          <a:ea typeface="Times New Roman"/>
                          <a:cs typeface="Times New Roman"/>
                        </a:rPr>
                        <a:t> of students in their account through </a:t>
                      </a:r>
                      <a:br>
                        <a:rPr lang="en-US" sz="1000" kern="1200" dirty="0">
                          <a:latin typeface="Calibri"/>
                          <a:ea typeface="Times New Roman"/>
                          <a:cs typeface="Times New Roman"/>
                        </a:rPr>
                      </a:br>
                      <a:r>
                        <a:rPr lang="en-US" sz="1000" kern="1200" dirty="0">
                          <a:latin typeface="Calibri"/>
                          <a:ea typeface="Times New Roman"/>
                          <a:cs typeface="Times New Roman"/>
                        </a:rPr>
                        <a:t>DBT. </a:t>
                      </a:r>
                      <a:endParaRPr lang="en-US" sz="1100" dirty="0">
                        <a:latin typeface="Calibri"/>
                        <a:ea typeface="Calibri"/>
                        <a:cs typeface="Times New Roman"/>
                      </a:endParaRPr>
                    </a:p>
                  </a:txBody>
                  <a:tcPr marL="60960" marR="60960" marT="13335"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kern="1200" dirty="0">
                          <a:latin typeface="Calibri"/>
                          <a:ea typeface="Times New Roman"/>
                          <a:cs typeface="Times New Roman"/>
                        </a:rPr>
                        <a:t>Nil</a:t>
                      </a:r>
                      <a:endParaRPr lang="en-US" sz="1100" dirty="0">
                        <a:latin typeface="Calibri"/>
                        <a:ea typeface="Calibri"/>
                        <a:cs typeface="Times New Roman"/>
                      </a:endParaRPr>
                    </a:p>
                  </a:txBody>
                  <a:tcPr marL="60960" marR="60960" marT="13335"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bl>
          </a:graphicData>
        </a:graphic>
      </p:graphicFrame>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rmAutofit/>
          </a:bodyPr>
          <a:lstStyle/>
          <a:p>
            <a:pPr algn="ctr"/>
            <a:r>
              <a:rPr lang="en-US" sz="4000" b="1" dirty="0" smtClean="0">
                <a:solidFill>
                  <a:srgbClr val="FFFF00"/>
                </a:solidFill>
                <a:latin typeface="Arial Black" pitchFamily="34" charset="0"/>
              </a:rPr>
              <a:t>Expenditure Review 2019-20</a:t>
            </a:r>
            <a:r>
              <a:rPr lang="en-US" sz="4000" dirty="0" smtClean="0">
                <a:solidFill>
                  <a:srgbClr val="FFFF00"/>
                </a:solidFill>
              </a:rPr>
              <a:t> </a:t>
            </a:r>
            <a:r>
              <a:rPr lang="en-US" sz="2000" dirty="0" smtClean="0">
                <a:solidFill>
                  <a:srgbClr val="FFFF00"/>
                </a:solidFill>
              </a:rPr>
              <a:t>(</a:t>
            </a:r>
            <a:r>
              <a:rPr lang="en-US" sz="2000" dirty="0" err="1" smtClean="0">
                <a:solidFill>
                  <a:srgbClr val="FFFF00"/>
                </a:solidFill>
              </a:rPr>
              <a:t>upto</a:t>
            </a:r>
            <a:r>
              <a:rPr lang="en-US" sz="2000" dirty="0" smtClean="0">
                <a:solidFill>
                  <a:srgbClr val="FFFF00"/>
                </a:solidFill>
              </a:rPr>
              <a:t> December 2019)</a:t>
            </a:r>
            <a:endParaRPr lang="en-US" sz="4000" dirty="0">
              <a:solidFill>
                <a:srgbClr val="FFFF00"/>
              </a:solidFill>
            </a:endParaRPr>
          </a:p>
        </p:txBody>
      </p:sp>
      <p:graphicFrame>
        <p:nvGraphicFramePr>
          <p:cNvPr id="4" name="Table Placeholder 3"/>
          <p:cNvGraphicFramePr>
            <a:graphicFrameLocks noGrp="1"/>
          </p:cNvGraphicFramePr>
          <p:nvPr>
            <p:ph type="tbl" idx="1"/>
          </p:nvPr>
        </p:nvGraphicFramePr>
        <p:xfrm>
          <a:off x="457200" y="2514600"/>
          <a:ext cx="8229600" cy="3155950"/>
        </p:xfrm>
        <a:graphic>
          <a:graphicData uri="http://schemas.openxmlformats.org/drawingml/2006/table">
            <a:tbl>
              <a:tblPr/>
              <a:tblGrid>
                <a:gridCol w="1028700"/>
                <a:gridCol w="1028700"/>
                <a:gridCol w="1028700"/>
                <a:gridCol w="1028700"/>
                <a:gridCol w="1028700"/>
                <a:gridCol w="1028700"/>
                <a:gridCol w="1028700"/>
                <a:gridCol w="1028700"/>
              </a:tblGrid>
              <a:tr h="336550">
                <a:tc rowSpan="2">
                  <a:txBody>
                    <a:bodyPr/>
                    <a:lstStyle/>
                    <a:p>
                      <a:pPr algn="ctr" rtl="0" fontAlgn="t"/>
                      <a:r>
                        <a:rPr lang="en-US" sz="1000" b="1" i="0" u="none" strike="noStrike" dirty="0">
                          <a:solidFill>
                            <a:srgbClr val="FFFFFF"/>
                          </a:solidFill>
                          <a:latin typeface="Arial"/>
                        </a:rPr>
                        <a:t>S. No.</a:t>
                      </a:r>
                    </a:p>
                  </a:txBody>
                  <a:tcPr marL="6350" marR="6350" marT="635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rowSpan="2">
                  <a:txBody>
                    <a:bodyPr/>
                    <a:lstStyle/>
                    <a:p>
                      <a:pPr algn="ctr" rtl="0" fontAlgn="t"/>
                      <a:r>
                        <a:rPr lang="en-US" sz="1000" b="1" i="0" u="none" strike="noStrike" dirty="0">
                          <a:solidFill>
                            <a:srgbClr val="FFFFFF"/>
                          </a:solidFill>
                          <a:latin typeface="Arial"/>
                        </a:rPr>
                        <a:t>Component</a:t>
                      </a:r>
                    </a:p>
                  </a:txBody>
                  <a:tcPr marL="6350" marR="6350" marT="635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gridSpan="2">
                  <a:txBody>
                    <a:bodyPr/>
                    <a:lstStyle/>
                    <a:p>
                      <a:pPr algn="ctr" rtl="0" fontAlgn="t"/>
                      <a:r>
                        <a:rPr lang="en-US" sz="1000" b="1" i="0" u="none" strike="noStrike">
                          <a:solidFill>
                            <a:srgbClr val="FFFFFF"/>
                          </a:solidFill>
                          <a:latin typeface="Arial"/>
                        </a:rPr>
                        <a:t>Release</a:t>
                      </a:r>
                    </a:p>
                  </a:txBody>
                  <a:tcPr marL="6350" marR="6350" marT="635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5959"/>
                    </a:solidFill>
                  </a:tcPr>
                </a:tc>
                <a:tc hMerge="1">
                  <a:txBody>
                    <a:bodyPr/>
                    <a:lstStyle/>
                    <a:p>
                      <a:endParaRPr lang="en-US"/>
                    </a:p>
                  </a:txBody>
                  <a:tcPr/>
                </a:tc>
                <a:tc gridSpan="2">
                  <a:txBody>
                    <a:bodyPr/>
                    <a:lstStyle/>
                    <a:p>
                      <a:pPr algn="ctr" rtl="0" fontAlgn="t"/>
                      <a:r>
                        <a:rPr lang="en-US" sz="1000" b="1" i="0" u="none" strike="noStrike">
                          <a:solidFill>
                            <a:srgbClr val="FFFFFF"/>
                          </a:solidFill>
                          <a:latin typeface="Arial"/>
                        </a:rPr>
                        <a:t>Expenditure </a:t>
                      </a:r>
                    </a:p>
                  </a:txBody>
                  <a:tcPr marL="6350" marR="6350" marT="635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5959"/>
                    </a:solidFill>
                  </a:tcPr>
                </a:tc>
                <a:tc hMerge="1">
                  <a:txBody>
                    <a:bodyPr/>
                    <a:lstStyle/>
                    <a:p>
                      <a:endParaRPr lang="en-US"/>
                    </a:p>
                  </a:txBody>
                  <a:tcPr/>
                </a:tc>
                <a:tc rowSpan="2">
                  <a:txBody>
                    <a:bodyPr/>
                    <a:lstStyle/>
                    <a:p>
                      <a:pPr algn="ctr" rtl="0" fontAlgn="t"/>
                      <a:r>
                        <a:rPr lang="en-US" sz="1000" b="1" i="0" u="none" strike="noStrike">
                          <a:solidFill>
                            <a:srgbClr val="FFFFFF"/>
                          </a:solidFill>
                          <a:latin typeface="Arial"/>
                        </a:rPr>
                        <a:t>Total Release</a:t>
                      </a:r>
                    </a:p>
                  </a:txBody>
                  <a:tcPr marL="6350" marR="6350" marT="635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rowSpan="2">
                  <a:txBody>
                    <a:bodyPr/>
                    <a:lstStyle/>
                    <a:p>
                      <a:pPr algn="ctr" rtl="0" fontAlgn="t"/>
                      <a:r>
                        <a:rPr lang="en-US" sz="1000" b="1" i="0" u="none" strike="noStrike">
                          <a:solidFill>
                            <a:srgbClr val="FFFFFF"/>
                          </a:solidFill>
                          <a:latin typeface="Arial"/>
                        </a:rPr>
                        <a:t>Total Expenditure </a:t>
                      </a:r>
                    </a:p>
                  </a:txBody>
                  <a:tcPr marL="6350" marR="6350" marT="635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r>
              <a:tr h="336550">
                <a:tc vMerge="1">
                  <a:txBody>
                    <a:bodyPr/>
                    <a:lstStyle/>
                    <a:p>
                      <a:endParaRPr lang="en-US"/>
                    </a:p>
                  </a:txBody>
                  <a:tcPr/>
                </a:tc>
                <a:tc vMerge="1">
                  <a:txBody>
                    <a:bodyPr/>
                    <a:lstStyle/>
                    <a:p>
                      <a:endParaRPr lang="en-US"/>
                    </a:p>
                  </a:txBody>
                  <a:tcPr/>
                </a:tc>
                <a:tc>
                  <a:txBody>
                    <a:bodyPr/>
                    <a:lstStyle/>
                    <a:p>
                      <a:pPr algn="ctr" rtl="0" fontAlgn="t"/>
                      <a:r>
                        <a:rPr lang="en-US" sz="1000" b="1" i="0" u="none" strike="noStrike">
                          <a:solidFill>
                            <a:srgbClr val="FFFFFF"/>
                          </a:solidFill>
                          <a:latin typeface="Arial"/>
                        </a:rPr>
                        <a:t>Central Share</a:t>
                      </a:r>
                    </a:p>
                  </a:txBody>
                  <a:tcPr marL="6350" marR="6350" marT="635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t"/>
                      <a:r>
                        <a:rPr lang="en-US" sz="1000" b="1" i="0" u="none" strike="noStrike">
                          <a:solidFill>
                            <a:srgbClr val="FFFFFF"/>
                          </a:solidFill>
                          <a:latin typeface="Arial"/>
                        </a:rPr>
                        <a:t>State Share</a:t>
                      </a:r>
                    </a:p>
                  </a:txBody>
                  <a:tcPr marL="6350" marR="6350" marT="635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t"/>
                      <a:r>
                        <a:rPr lang="en-US" sz="1000" b="1" i="0" u="none" strike="noStrike">
                          <a:solidFill>
                            <a:srgbClr val="FFFFFF"/>
                          </a:solidFill>
                          <a:latin typeface="Arial"/>
                        </a:rPr>
                        <a:t>Central Share </a:t>
                      </a:r>
                    </a:p>
                  </a:txBody>
                  <a:tcPr marL="6350" marR="6350" marT="635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t"/>
                      <a:r>
                        <a:rPr lang="en-US" sz="1000" b="1" i="0" u="none" strike="noStrike">
                          <a:solidFill>
                            <a:srgbClr val="FFFFFF"/>
                          </a:solidFill>
                          <a:latin typeface="Arial"/>
                        </a:rPr>
                        <a:t>State Share</a:t>
                      </a:r>
                    </a:p>
                  </a:txBody>
                  <a:tcPr marL="6350" marR="6350" marT="635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vMerge="1">
                  <a:txBody>
                    <a:bodyPr/>
                    <a:lstStyle/>
                    <a:p>
                      <a:endParaRPr lang="en-US"/>
                    </a:p>
                  </a:txBody>
                  <a:tcPr/>
                </a:tc>
                <a:tc vMerge="1">
                  <a:txBody>
                    <a:bodyPr/>
                    <a:lstStyle/>
                    <a:p>
                      <a:endParaRPr lang="en-US"/>
                    </a:p>
                  </a:txBody>
                  <a:tcPr/>
                </a:tc>
              </a:tr>
              <a:tr h="336550">
                <a:tc>
                  <a:txBody>
                    <a:bodyPr/>
                    <a:lstStyle/>
                    <a:p>
                      <a:pPr algn="ctr" rtl="0" fontAlgn="b"/>
                      <a:r>
                        <a:rPr lang="en-US" sz="1000" b="1" i="0" u="none" strike="noStrike">
                          <a:solidFill>
                            <a:srgbClr val="FFFFFF"/>
                          </a:solidFill>
                          <a:latin typeface="Arial"/>
                        </a:rPr>
                        <a:t>1</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000" b="1" i="0" u="none" strike="noStrike">
                          <a:solidFill>
                            <a:srgbClr val="FFFFFF"/>
                          </a:solidFill>
                          <a:latin typeface="Arial"/>
                        </a:rPr>
                        <a:t>Cost of Food grains</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441.41</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425.9</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441.41</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425.9</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r>
              <a:tr h="336550">
                <a:tc>
                  <a:txBody>
                    <a:bodyPr/>
                    <a:lstStyle/>
                    <a:p>
                      <a:pPr algn="ctr" rtl="0" fontAlgn="b"/>
                      <a:r>
                        <a:rPr lang="en-US" sz="1000" b="1" i="0" u="none" strike="noStrike">
                          <a:solidFill>
                            <a:srgbClr val="FFFFFF"/>
                          </a:solidFill>
                          <a:latin typeface="Arial"/>
                        </a:rPr>
                        <a:t>2</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000" b="1" i="0" u="none" strike="noStrike">
                          <a:solidFill>
                            <a:srgbClr val="FFFFFF"/>
                          </a:solidFill>
                          <a:latin typeface="Arial"/>
                        </a:rPr>
                        <a:t>Cooking Cost</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5054.71</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3076.34</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000" b="0" i="0" u="none" strike="noStrike">
                          <a:solidFill>
                            <a:srgbClr val="FFFFFF"/>
                          </a:solidFill>
                          <a:latin typeface="Rockwell"/>
                        </a:rPr>
                        <a:t>3770.39</a:t>
                      </a:r>
                    </a:p>
                  </a:txBody>
                  <a:tcPr marL="6350" marR="6350" marT="6350"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2374.3</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8131.05</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6144.69</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r>
              <a:tr h="463550">
                <a:tc>
                  <a:txBody>
                    <a:bodyPr/>
                    <a:lstStyle/>
                    <a:p>
                      <a:pPr algn="ctr" rtl="0" fontAlgn="b"/>
                      <a:r>
                        <a:rPr lang="en-US" sz="1000" b="1" i="0" u="none" strike="noStrike">
                          <a:solidFill>
                            <a:srgbClr val="FFFFFF"/>
                          </a:solidFill>
                          <a:latin typeface="Arial"/>
                        </a:rPr>
                        <a:t>3</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000" b="1" i="0" u="none" strike="noStrike">
                          <a:solidFill>
                            <a:srgbClr val="FFFFFF"/>
                          </a:solidFill>
                          <a:latin typeface="Arial"/>
                        </a:rPr>
                        <a:t>Honorarium to Cook-cum-Helper</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685.3</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456.87</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000" b="0" i="0" u="none" strike="noStrike">
                          <a:solidFill>
                            <a:srgbClr val="FFFFFF"/>
                          </a:solidFill>
                          <a:latin typeface="Rockwell"/>
                        </a:rPr>
                        <a:t>685.3</a:t>
                      </a:r>
                    </a:p>
                  </a:txBody>
                  <a:tcPr marL="6350" marR="6350" marT="6350"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456.87</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1142.17</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1142.17</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r>
              <a:tr h="336550">
                <a:tc>
                  <a:txBody>
                    <a:bodyPr/>
                    <a:lstStyle/>
                    <a:p>
                      <a:pPr algn="ctr" rtl="0" fontAlgn="b"/>
                      <a:r>
                        <a:rPr lang="en-US" sz="1000" b="1" i="0" u="none" strike="noStrike">
                          <a:solidFill>
                            <a:srgbClr val="FFFFFF"/>
                          </a:solidFill>
                          <a:latin typeface="Arial"/>
                        </a:rPr>
                        <a:t>4</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000" b="1" i="0" u="none" strike="noStrike">
                          <a:solidFill>
                            <a:srgbClr val="FFFFFF"/>
                          </a:solidFill>
                          <a:latin typeface="Arial"/>
                        </a:rPr>
                        <a:t>Transportation Assistance</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132.04</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86.67</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132.04</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86.67</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r>
              <a:tr h="336550">
                <a:tc>
                  <a:txBody>
                    <a:bodyPr/>
                    <a:lstStyle/>
                    <a:p>
                      <a:pPr algn="ctr" rtl="0" fontAlgn="b"/>
                      <a:r>
                        <a:rPr lang="en-US" sz="1000" b="1" i="0" u="none" strike="noStrike">
                          <a:solidFill>
                            <a:srgbClr val="FFFFFF"/>
                          </a:solidFill>
                          <a:latin typeface="Arial"/>
                        </a:rPr>
                        <a:t>5</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000" b="1" i="0" u="none" strike="noStrike">
                          <a:solidFill>
                            <a:srgbClr val="FFFFFF"/>
                          </a:solidFill>
                          <a:latin typeface="Arial"/>
                        </a:rPr>
                        <a:t>MME</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170.46</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62.08</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170.46</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62.08</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r>
              <a:tr h="336550">
                <a:tc>
                  <a:txBody>
                    <a:bodyPr/>
                    <a:lstStyle/>
                    <a:p>
                      <a:pPr algn="ctr" rtl="0" fontAlgn="b"/>
                      <a:r>
                        <a:rPr lang="en-US" sz="1000" b="1" i="0" u="none" strike="noStrike">
                          <a:solidFill>
                            <a:srgbClr val="FFFFFF"/>
                          </a:solidFill>
                          <a:latin typeface="Arial"/>
                        </a:rPr>
                        <a:t>6</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000" b="1" i="0" u="none" strike="noStrike">
                          <a:solidFill>
                            <a:srgbClr val="FFFFFF"/>
                          </a:solidFill>
                          <a:latin typeface="Arial"/>
                        </a:rPr>
                        <a:t>Kitchen Devices</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r>
              <a:tr h="336550">
                <a:tc gridSpan="2">
                  <a:txBody>
                    <a:bodyPr/>
                    <a:lstStyle/>
                    <a:p>
                      <a:pPr algn="ctr" rtl="0" fontAlgn="b"/>
                      <a:r>
                        <a:rPr lang="en-US" sz="1000" b="1" i="0" u="none" strike="noStrike">
                          <a:solidFill>
                            <a:srgbClr val="FFFFFF"/>
                          </a:solidFill>
                          <a:latin typeface="Arial"/>
                        </a:rPr>
                        <a:t>Total </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hMerge="1">
                  <a:txBody>
                    <a:bodyPr/>
                    <a:lstStyle/>
                    <a:p>
                      <a:endParaRPr lang="en-US"/>
                    </a:p>
                  </a:txBody>
                  <a:tcPr/>
                </a:tc>
                <a:tc>
                  <a:txBody>
                    <a:bodyPr/>
                    <a:lstStyle/>
                    <a:p>
                      <a:pPr algn="ctr" rtl="0" fontAlgn="b"/>
                      <a:r>
                        <a:rPr lang="en-US" sz="1000" b="0" i="0" u="none" strike="noStrike">
                          <a:solidFill>
                            <a:srgbClr val="FFFFFF"/>
                          </a:solidFill>
                          <a:latin typeface="Arial"/>
                        </a:rPr>
                        <a:t>6483.92</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3533.21</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5030.34</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2831.17</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10017.13</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dirty="0">
                          <a:solidFill>
                            <a:srgbClr val="FFFFFF"/>
                          </a:solidFill>
                          <a:latin typeface="Arial"/>
                        </a:rPr>
                        <a:t>7861.51</a:t>
                      </a:r>
                    </a:p>
                  </a:txBody>
                  <a:tcPr marL="6350" marR="6350" marT="6350"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r>
            </a:tbl>
          </a:graphicData>
        </a:graphic>
      </p:graphicFrame>
      <p:sp>
        <p:nvSpPr>
          <p:cNvPr id="5" name="TextBox 8"/>
          <p:cNvSpPr txBox="1">
            <a:spLocks noChangeArrowheads="1"/>
          </p:cNvSpPr>
          <p:nvPr/>
        </p:nvSpPr>
        <p:spPr bwMode="auto">
          <a:xfrm>
            <a:off x="6629400" y="1905000"/>
            <a:ext cx="2133600" cy="369332"/>
          </a:xfrm>
          <a:prstGeom prst="rect">
            <a:avLst/>
          </a:prstGeom>
          <a:noFill/>
          <a:ln w="9525">
            <a:noFill/>
            <a:miter lim="800000"/>
            <a:headEnd/>
            <a:tailEnd/>
          </a:ln>
        </p:spPr>
        <p:txBody>
          <a:bodyPr wrap="square">
            <a:spAutoFit/>
          </a:bodyPr>
          <a:lstStyle/>
          <a:p>
            <a:pPr algn="ctr" eaLnBrk="0" hangingPunct="0"/>
            <a:r>
              <a:rPr lang="en-US" sz="1800" dirty="0">
                <a:solidFill>
                  <a:schemeClr val="bg1"/>
                </a:solidFill>
              </a:rPr>
              <a:t>        Rs. In </a:t>
            </a:r>
            <a:r>
              <a:rPr lang="en-US" sz="1800" dirty="0" err="1">
                <a:solidFill>
                  <a:schemeClr val="bg1"/>
                </a:solidFill>
              </a:rPr>
              <a:t>Lakhs</a:t>
            </a:r>
            <a:r>
              <a:rPr lang="en-US" sz="1800" dirty="0">
                <a:solidFill>
                  <a:schemeClr val="bg1"/>
                </a:solidFill>
              </a:rPr>
              <a:t>)</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pPr algn="ctr"/>
            <a:r>
              <a:rPr lang="en-US" dirty="0" smtClean="0">
                <a:solidFill>
                  <a:srgbClr val="FFFF00"/>
                </a:solidFill>
              </a:rPr>
              <a:t>Tentative Expenditure </a:t>
            </a:r>
            <a:r>
              <a:rPr lang="en-US" dirty="0" err="1" smtClean="0">
                <a:solidFill>
                  <a:srgbClr val="FFFF00"/>
                </a:solidFill>
              </a:rPr>
              <a:t>upto</a:t>
            </a:r>
            <a:r>
              <a:rPr lang="en-US" dirty="0" smtClean="0">
                <a:solidFill>
                  <a:srgbClr val="FFFF00"/>
                </a:solidFill>
              </a:rPr>
              <a:t> March 2020</a:t>
            </a:r>
            <a:endParaRPr lang="en-US" dirty="0">
              <a:solidFill>
                <a:srgbClr val="FFFF00"/>
              </a:solidFill>
            </a:endParaRPr>
          </a:p>
        </p:txBody>
      </p:sp>
      <p:sp>
        <p:nvSpPr>
          <p:cNvPr id="5" name="Title 1"/>
          <p:cNvSpPr txBox="1">
            <a:spLocks/>
          </p:cNvSpPr>
          <p:nvPr/>
        </p:nvSpPr>
        <p:spPr>
          <a:xfrm>
            <a:off x="457200" y="5486400"/>
            <a:ext cx="8153400" cy="609600"/>
          </a:xfrm>
          <a:prstGeom prst="rect">
            <a:avLst/>
          </a:prstGeom>
        </p:spPr>
        <p:txBody>
          <a:bodyPr rIns="91440" anchor="b">
            <a:noAutofit/>
            <a:scene3d>
              <a:camera prst="orthographicFront"/>
              <a:lightRig rig="soft" dir="t">
                <a:rot lat="0" lon="0" rev="2400000"/>
              </a:lightRig>
            </a:scene3d>
            <a:sp3d>
              <a:bevelT w="19050" h="12700"/>
            </a:sp3d>
          </a:bodyPr>
          <a:lstStyle/>
          <a:p>
            <a:pPr marL="53975" lvl="0" indent="-53975" algn="ctr" eaLnBrk="0" hangingPunct="0"/>
            <a:r>
              <a:rPr lang="en-US" b="0" dirty="0" smtClean="0">
                <a:solidFill>
                  <a:srgbClr val="FFFF00"/>
                </a:solidFill>
                <a:effectLst>
                  <a:outerShdw blurRad="38100" dist="25500" dir="5400000" algn="tl" rotWithShape="0">
                    <a:srgbClr val="000000">
                      <a:satMod val="180000"/>
                      <a:alpha val="75000"/>
                    </a:srgbClr>
                  </a:outerShdw>
                </a:effectLst>
                <a:latin typeface="+mj-lt"/>
                <a:ea typeface="+mj-ea"/>
                <a:cs typeface="+mj-cs"/>
              </a:rPr>
              <a:t>Release (Central) included Rs. 3203.20 </a:t>
            </a:r>
            <a:r>
              <a:rPr lang="en-US" b="0" dirty="0" err="1" smtClean="0">
                <a:solidFill>
                  <a:srgbClr val="FFFF00"/>
                </a:solidFill>
                <a:effectLst>
                  <a:outerShdw blurRad="38100" dist="25500" dir="5400000" algn="tl" rotWithShape="0">
                    <a:srgbClr val="000000">
                      <a:satMod val="180000"/>
                      <a:alpha val="75000"/>
                    </a:srgbClr>
                  </a:outerShdw>
                </a:effectLst>
                <a:latin typeface="+mj-lt"/>
                <a:ea typeface="+mj-ea"/>
                <a:cs typeface="+mj-cs"/>
              </a:rPr>
              <a:t>lakh</a:t>
            </a:r>
            <a:r>
              <a:rPr lang="en-US" b="0" dirty="0" smtClean="0">
                <a:solidFill>
                  <a:srgbClr val="FFFF00"/>
                </a:solidFill>
                <a:effectLst>
                  <a:outerShdw blurRad="38100" dist="25500" dir="5400000" algn="tl" rotWithShape="0">
                    <a:srgbClr val="000000">
                      <a:satMod val="180000"/>
                      <a:alpha val="75000"/>
                    </a:srgbClr>
                  </a:outerShdw>
                </a:effectLst>
                <a:latin typeface="+mj-lt"/>
                <a:ea typeface="+mj-ea"/>
                <a:cs typeface="+mj-cs"/>
              </a:rPr>
              <a:t>, which is </a:t>
            </a:r>
            <a:r>
              <a:rPr lang="en-US" b="0" dirty="0" err="1" smtClean="0">
                <a:solidFill>
                  <a:srgbClr val="FFFF00"/>
                </a:solidFill>
                <a:effectLst>
                  <a:outerShdw blurRad="38100" dist="25500" dir="5400000" algn="tl" rotWithShape="0">
                    <a:srgbClr val="000000">
                      <a:satMod val="180000"/>
                      <a:alpha val="75000"/>
                    </a:srgbClr>
                  </a:outerShdw>
                </a:effectLst>
                <a:latin typeface="+mj-lt"/>
                <a:ea typeface="+mj-ea"/>
                <a:cs typeface="+mj-cs"/>
              </a:rPr>
              <a:t>authorised</a:t>
            </a:r>
            <a:r>
              <a:rPr lang="en-US" b="0" dirty="0" smtClean="0">
                <a:solidFill>
                  <a:srgbClr val="FFFF00"/>
                </a:solidFill>
                <a:effectLst>
                  <a:outerShdw blurRad="38100" dist="25500" dir="5400000" algn="tl" rotWithShape="0">
                    <a:srgbClr val="000000">
                      <a:satMod val="180000"/>
                      <a:alpha val="75000"/>
                    </a:srgbClr>
                  </a:outerShdw>
                </a:effectLst>
                <a:latin typeface="+mj-lt"/>
                <a:ea typeface="+mj-ea"/>
                <a:cs typeface="+mj-cs"/>
              </a:rPr>
              <a:t> and released by Finance Department during 2020-21</a:t>
            </a:r>
            <a:endParaRPr kumimoji="0" lang="en-US" b="0" i="0" u="none" strike="noStrike" kern="1200" cap="none" spc="0" normalizeH="0" baseline="0" noProof="0" dirty="0">
              <a:ln>
                <a:noFill/>
              </a:ln>
              <a:solidFill>
                <a:srgbClr val="FFFF00"/>
              </a:solidFill>
              <a:effectLst>
                <a:outerShdw blurRad="38100" dist="25500" dir="5400000" algn="tl" rotWithShape="0">
                  <a:srgbClr val="000000">
                    <a:satMod val="180000"/>
                    <a:alpha val="75000"/>
                  </a:srgbClr>
                </a:outerShdw>
              </a:effectLst>
              <a:uLnTx/>
              <a:uFillTx/>
              <a:latin typeface="+mj-lt"/>
              <a:ea typeface="+mj-ea"/>
              <a:cs typeface="+mj-cs"/>
            </a:endParaRPr>
          </a:p>
        </p:txBody>
      </p:sp>
      <p:graphicFrame>
        <p:nvGraphicFramePr>
          <p:cNvPr id="7" name="Table Placeholder 6"/>
          <p:cNvGraphicFramePr>
            <a:graphicFrameLocks noGrp="1"/>
          </p:cNvGraphicFramePr>
          <p:nvPr>
            <p:ph type="tbl" idx="1"/>
          </p:nvPr>
        </p:nvGraphicFramePr>
        <p:xfrm>
          <a:off x="457200" y="2348708"/>
          <a:ext cx="8229600" cy="3028947"/>
        </p:xfrm>
        <a:graphic>
          <a:graphicData uri="http://schemas.openxmlformats.org/drawingml/2006/table">
            <a:tbl>
              <a:tblPr/>
              <a:tblGrid>
                <a:gridCol w="983974"/>
                <a:gridCol w="983974"/>
                <a:gridCol w="983974"/>
                <a:gridCol w="983974"/>
                <a:gridCol w="983974"/>
                <a:gridCol w="983974"/>
                <a:gridCol w="983974"/>
                <a:gridCol w="983974"/>
                <a:gridCol w="357808"/>
              </a:tblGrid>
              <a:tr h="320712">
                <a:tc rowSpan="2">
                  <a:txBody>
                    <a:bodyPr/>
                    <a:lstStyle/>
                    <a:p>
                      <a:pPr algn="ctr" rtl="0" fontAlgn="t"/>
                      <a:r>
                        <a:rPr lang="en-US" sz="1000" b="1" i="0" u="none" strike="noStrike">
                          <a:solidFill>
                            <a:srgbClr val="FFFFFF"/>
                          </a:solidFill>
                          <a:latin typeface="Arial"/>
                        </a:rPr>
                        <a:t>S. No.</a:t>
                      </a:r>
                    </a:p>
                  </a:txBody>
                  <a:tcPr marL="6051" marR="6051" marT="6051"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rowSpan="2">
                  <a:txBody>
                    <a:bodyPr/>
                    <a:lstStyle/>
                    <a:p>
                      <a:pPr algn="ctr" rtl="0" fontAlgn="t"/>
                      <a:r>
                        <a:rPr lang="en-US" sz="1000" b="1" i="0" u="none" strike="noStrike">
                          <a:solidFill>
                            <a:srgbClr val="FFFFFF"/>
                          </a:solidFill>
                          <a:latin typeface="Arial"/>
                        </a:rPr>
                        <a:t>Component</a:t>
                      </a:r>
                    </a:p>
                  </a:txBody>
                  <a:tcPr marL="6051" marR="6051" marT="6051"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gridSpan="2">
                  <a:txBody>
                    <a:bodyPr/>
                    <a:lstStyle/>
                    <a:p>
                      <a:pPr algn="ctr" rtl="0" fontAlgn="t"/>
                      <a:r>
                        <a:rPr lang="en-US" sz="1000" b="1" i="0" u="none" strike="noStrike">
                          <a:solidFill>
                            <a:srgbClr val="FFFFFF"/>
                          </a:solidFill>
                          <a:latin typeface="Arial"/>
                        </a:rPr>
                        <a:t>Release</a:t>
                      </a:r>
                    </a:p>
                  </a:txBody>
                  <a:tcPr marL="6051" marR="6051" marT="6051"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5959"/>
                    </a:solidFill>
                  </a:tcPr>
                </a:tc>
                <a:tc hMerge="1">
                  <a:txBody>
                    <a:bodyPr/>
                    <a:lstStyle/>
                    <a:p>
                      <a:endParaRPr lang="en-US"/>
                    </a:p>
                  </a:txBody>
                  <a:tcPr/>
                </a:tc>
                <a:tc gridSpan="2">
                  <a:txBody>
                    <a:bodyPr/>
                    <a:lstStyle/>
                    <a:p>
                      <a:pPr algn="ctr" rtl="0" fontAlgn="t"/>
                      <a:r>
                        <a:rPr lang="en-US" sz="1000" b="1" i="0" u="none" strike="noStrike">
                          <a:solidFill>
                            <a:srgbClr val="FFFFFF"/>
                          </a:solidFill>
                          <a:latin typeface="Arial"/>
                        </a:rPr>
                        <a:t>Expenditure </a:t>
                      </a:r>
                    </a:p>
                  </a:txBody>
                  <a:tcPr marL="6051" marR="6051" marT="6051"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5959"/>
                    </a:solidFill>
                  </a:tcPr>
                </a:tc>
                <a:tc hMerge="1">
                  <a:txBody>
                    <a:bodyPr/>
                    <a:lstStyle/>
                    <a:p>
                      <a:endParaRPr lang="en-US"/>
                    </a:p>
                  </a:txBody>
                  <a:tcPr/>
                </a:tc>
                <a:tc rowSpan="2">
                  <a:txBody>
                    <a:bodyPr/>
                    <a:lstStyle/>
                    <a:p>
                      <a:pPr algn="ctr" rtl="0" fontAlgn="t"/>
                      <a:r>
                        <a:rPr lang="en-US" sz="1000" b="1" i="0" u="none" strike="noStrike">
                          <a:solidFill>
                            <a:srgbClr val="FFFFFF"/>
                          </a:solidFill>
                          <a:latin typeface="Arial"/>
                        </a:rPr>
                        <a:t>Total Release</a:t>
                      </a:r>
                    </a:p>
                  </a:txBody>
                  <a:tcPr marL="6051" marR="6051" marT="6051"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rowSpan="2">
                  <a:txBody>
                    <a:bodyPr/>
                    <a:lstStyle/>
                    <a:p>
                      <a:pPr algn="ctr" rtl="0" fontAlgn="t"/>
                      <a:r>
                        <a:rPr lang="en-US" sz="1000" b="1" i="0" u="none" strike="noStrike" dirty="0">
                          <a:solidFill>
                            <a:srgbClr val="FFFFFF"/>
                          </a:solidFill>
                          <a:latin typeface="Arial"/>
                        </a:rPr>
                        <a:t>Total Expenditure </a:t>
                      </a:r>
                    </a:p>
                  </a:txBody>
                  <a:tcPr marL="6051" marR="6051" marT="6051" marB="0">
                    <a:lnL w="1270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rowSpan="2">
                  <a:txBody>
                    <a:bodyPr/>
                    <a:lstStyle/>
                    <a:p>
                      <a:pPr algn="ctr" rtl="0" fontAlgn="t"/>
                      <a:r>
                        <a:rPr lang="en-US" sz="1000" b="1" i="0" u="none" strike="noStrike" dirty="0" smtClean="0">
                          <a:solidFill>
                            <a:srgbClr val="FFFFFF"/>
                          </a:solidFill>
                          <a:latin typeface="Arial"/>
                        </a:rPr>
                        <a:t>%</a:t>
                      </a:r>
                      <a:endParaRPr lang="en-US" sz="1000" b="1" i="0" u="none" strike="noStrike" dirty="0">
                        <a:solidFill>
                          <a:srgbClr val="FFFFFF"/>
                        </a:solidFill>
                        <a:latin typeface="Arial"/>
                      </a:endParaRPr>
                    </a:p>
                  </a:txBody>
                  <a:tcPr marL="6051" marR="6051" marT="6051" marB="0" anchor="b">
                    <a:lnL w="635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6350" cap="flat" cmpd="sng" algn="ctr">
                      <a:solidFill>
                        <a:srgbClr val="FFFF00"/>
                      </a:solidFill>
                      <a:prstDash val="solid"/>
                      <a:round/>
                      <a:headEnd type="none" w="med" len="med"/>
                      <a:tailEnd type="none" w="med" len="med"/>
                    </a:lnT>
                    <a:lnB w="6350" cap="flat" cmpd="sng" algn="ctr">
                      <a:solidFill>
                        <a:srgbClr val="FFFF00"/>
                      </a:solidFill>
                      <a:prstDash val="solid"/>
                      <a:round/>
                      <a:headEnd type="none" w="med" len="med"/>
                      <a:tailEnd type="none" w="med" len="med"/>
                    </a:lnB>
                    <a:solidFill>
                      <a:srgbClr val="5A5A5A"/>
                    </a:solidFill>
                  </a:tcPr>
                </a:tc>
              </a:tr>
              <a:tr h="320712">
                <a:tc vMerge="1">
                  <a:txBody>
                    <a:bodyPr/>
                    <a:lstStyle/>
                    <a:p>
                      <a:endParaRPr lang="en-US"/>
                    </a:p>
                  </a:txBody>
                  <a:tcPr/>
                </a:tc>
                <a:tc vMerge="1">
                  <a:txBody>
                    <a:bodyPr/>
                    <a:lstStyle/>
                    <a:p>
                      <a:endParaRPr lang="en-US"/>
                    </a:p>
                  </a:txBody>
                  <a:tcPr/>
                </a:tc>
                <a:tc>
                  <a:txBody>
                    <a:bodyPr/>
                    <a:lstStyle/>
                    <a:p>
                      <a:pPr algn="ctr" rtl="0" fontAlgn="t"/>
                      <a:r>
                        <a:rPr lang="en-US" sz="1000" b="1" i="0" u="none" strike="noStrike">
                          <a:solidFill>
                            <a:srgbClr val="FFFFFF"/>
                          </a:solidFill>
                          <a:latin typeface="Arial"/>
                        </a:rPr>
                        <a:t>Central Share</a:t>
                      </a:r>
                    </a:p>
                  </a:txBody>
                  <a:tcPr marL="6051" marR="6051" marT="6051"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t"/>
                      <a:r>
                        <a:rPr lang="en-US" sz="1000" b="1" i="0" u="none" strike="noStrike">
                          <a:solidFill>
                            <a:srgbClr val="FFFFFF"/>
                          </a:solidFill>
                          <a:latin typeface="Arial"/>
                        </a:rPr>
                        <a:t>State Share</a:t>
                      </a:r>
                    </a:p>
                  </a:txBody>
                  <a:tcPr marL="6051" marR="6051" marT="6051"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t"/>
                      <a:r>
                        <a:rPr lang="en-US" sz="1000" b="1" i="0" u="none" strike="noStrike">
                          <a:solidFill>
                            <a:srgbClr val="FFFFFF"/>
                          </a:solidFill>
                          <a:latin typeface="Arial"/>
                        </a:rPr>
                        <a:t>Central Share </a:t>
                      </a:r>
                    </a:p>
                  </a:txBody>
                  <a:tcPr marL="6051" marR="6051" marT="6051"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t"/>
                      <a:r>
                        <a:rPr lang="en-US" sz="1000" b="1" i="0" u="none" strike="noStrike">
                          <a:solidFill>
                            <a:srgbClr val="FFFFFF"/>
                          </a:solidFill>
                          <a:latin typeface="Arial"/>
                        </a:rPr>
                        <a:t>State Share</a:t>
                      </a:r>
                    </a:p>
                  </a:txBody>
                  <a:tcPr marL="6051" marR="6051" marT="6051"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vMerge="1">
                  <a:txBody>
                    <a:bodyPr/>
                    <a:lstStyle/>
                    <a:p>
                      <a:endParaRPr lang="en-US"/>
                    </a:p>
                  </a:txBody>
                  <a:tcPr/>
                </a:tc>
                <a:tc vMerge="1">
                  <a:txBody>
                    <a:bodyPr/>
                    <a:lstStyle/>
                    <a:p>
                      <a:endParaRPr lang="en-US"/>
                    </a:p>
                  </a:txBody>
                  <a:tcPr/>
                </a:tc>
                <a:tc vMerge="1">
                  <a:txBody>
                    <a:bodyPr/>
                    <a:lstStyle/>
                    <a:p>
                      <a:pPr algn="ctr" rtl="0" fontAlgn="t"/>
                      <a:endParaRPr lang="en-US" sz="1000" b="1" i="0" u="none" strike="noStrike" dirty="0">
                        <a:solidFill>
                          <a:srgbClr val="FFFFFF"/>
                        </a:solidFill>
                        <a:latin typeface="Arial"/>
                      </a:endParaRPr>
                    </a:p>
                  </a:txBody>
                  <a:tcPr marL="6051" marR="6051" marT="6051" marB="0">
                    <a:lnL w="635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a:noFill/>
                    </a:lnT>
                    <a:lnB w="6350" cap="flat" cmpd="sng" algn="ctr">
                      <a:solidFill>
                        <a:srgbClr val="FFFF00"/>
                      </a:solidFill>
                      <a:prstDash val="solid"/>
                      <a:round/>
                      <a:headEnd type="none" w="med" len="med"/>
                      <a:tailEnd type="none" w="med" len="med"/>
                    </a:lnB>
                    <a:solidFill>
                      <a:srgbClr val="5A5A5A"/>
                    </a:solidFill>
                  </a:tcPr>
                </a:tc>
              </a:tr>
              <a:tr h="320712">
                <a:tc>
                  <a:txBody>
                    <a:bodyPr/>
                    <a:lstStyle/>
                    <a:p>
                      <a:pPr algn="ctr" rtl="0" fontAlgn="b"/>
                      <a:r>
                        <a:rPr lang="en-US" sz="1000" b="1" i="0" u="none" strike="noStrike">
                          <a:solidFill>
                            <a:srgbClr val="FFFFFF"/>
                          </a:solidFill>
                          <a:latin typeface="Arial"/>
                        </a:rPr>
                        <a:t>1</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000" b="1" i="0" u="none" strike="noStrike">
                          <a:solidFill>
                            <a:srgbClr val="FFFFFF"/>
                          </a:solidFill>
                          <a:latin typeface="Arial"/>
                        </a:rPr>
                        <a:t>Cost of Food grains</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735.68</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425.9</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735.68</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425.9</a:t>
                      </a:r>
                    </a:p>
                  </a:txBody>
                  <a:tcPr marL="6051" marR="6051" marT="6051" marB="0" anchor="b">
                    <a:lnL w="1270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r" fontAlgn="b"/>
                      <a:r>
                        <a:rPr lang="en-US" sz="1000" b="0" i="0" u="none" strike="noStrike" dirty="0">
                          <a:solidFill>
                            <a:schemeClr val="tx1"/>
                          </a:solidFill>
                          <a:latin typeface="Rockwell"/>
                        </a:rPr>
                        <a:t>57.89</a:t>
                      </a:r>
                    </a:p>
                  </a:txBody>
                  <a:tcPr marL="6051" marR="6051" marT="6051" marB="0" anchor="b">
                    <a:lnL w="635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6350" cap="flat" cmpd="sng" algn="ctr">
                      <a:solidFill>
                        <a:srgbClr val="FFFF00"/>
                      </a:solidFill>
                      <a:prstDash val="solid"/>
                      <a:round/>
                      <a:headEnd type="none" w="med" len="med"/>
                      <a:tailEnd type="none" w="med" len="med"/>
                    </a:lnT>
                    <a:lnB w="6350" cap="flat" cmpd="sng" algn="ctr">
                      <a:solidFill>
                        <a:srgbClr val="FFFF00"/>
                      </a:solidFill>
                      <a:prstDash val="solid"/>
                      <a:round/>
                      <a:headEnd type="none" w="med" len="med"/>
                      <a:tailEnd type="none" w="med" len="med"/>
                    </a:lnB>
                    <a:solidFill>
                      <a:srgbClr val="5A5A5A"/>
                    </a:solidFill>
                  </a:tcPr>
                </a:tc>
              </a:tr>
              <a:tr h="320712">
                <a:tc>
                  <a:txBody>
                    <a:bodyPr/>
                    <a:lstStyle/>
                    <a:p>
                      <a:pPr algn="ctr" rtl="0" fontAlgn="b"/>
                      <a:r>
                        <a:rPr lang="en-US" sz="1000" b="1" i="0" u="none" strike="noStrike">
                          <a:solidFill>
                            <a:srgbClr val="FFFFFF"/>
                          </a:solidFill>
                          <a:latin typeface="Arial"/>
                        </a:rPr>
                        <a:t>2</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000" b="1" i="0" u="none" strike="noStrike">
                          <a:solidFill>
                            <a:srgbClr val="FFFFFF"/>
                          </a:solidFill>
                          <a:latin typeface="Arial"/>
                        </a:rPr>
                        <a:t>Cooking Cost</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8424.51</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5322.87</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000" b="0" i="0" u="none" strike="noStrike">
                          <a:solidFill>
                            <a:srgbClr val="FFFFFF"/>
                          </a:solidFill>
                          <a:latin typeface="Rockwell"/>
                        </a:rPr>
                        <a:t>5436.88</a:t>
                      </a:r>
                    </a:p>
                  </a:txBody>
                  <a:tcPr marL="6051" marR="6051" marT="6051"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5087.03</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13747.38</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10523.91</a:t>
                      </a:r>
                    </a:p>
                  </a:txBody>
                  <a:tcPr marL="6051" marR="6051" marT="6051" marB="0" anchor="b">
                    <a:lnL w="1270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r" fontAlgn="b"/>
                      <a:r>
                        <a:rPr lang="en-US" sz="1000" b="0" i="0" u="none" strike="noStrike" dirty="0">
                          <a:solidFill>
                            <a:schemeClr val="tx1"/>
                          </a:solidFill>
                          <a:latin typeface="Rockwell"/>
                        </a:rPr>
                        <a:t>76.55</a:t>
                      </a:r>
                    </a:p>
                  </a:txBody>
                  <a:tcPr marL="6051" marR="6051" marT="6051" marB="0" anchor="b">
                    <a:lnL w="635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6350" cap="flat" cmpd="sng" algn="ctr">
                      <a:solidFill>
                        <a:srgbClr val="FFFF00"/>
                      </a:solidFill>
                      <a:prstDash val="solid"/>
                      <a:round/>
                      <a:headEnd type="none" w="med" len="med"/>
                      <a:tailEnd type="none" w="med" len="med"/>
                    </a:lnT>
                    <a:lnB w="6350" cap="flat" cmpd="sng" algn="ctr">
                      <a:solidFill>
                        <a:srgbClr val="FFFF00"/>
                      </a:solidFill>
                      <a:prstDash val="solid"/>
                      <a:round/>
                      <a:headEnd type="none" w="med" len="med"/>
                      <a:tailEnd type="none" w="med" len="med"/>
                    </a:lnB>
                    <a:solidFill>
                      <a:srgbClr val="5A5A5A"/>
                    </a:solidFill>
                  </a:tcPr>
                </a:tc>
              </a:tr>
              <a:tr h="441736">
                <a:tc>
                  <a:txBody>
                    <a:bodyPr/>
                    <a:lstStyle/>
                    <a:p>
                      <a:pPr algn="ctr" rtl="0" fontAlgn="b"/>
                      <a:r>
                        <a:rPr lang="en-US" sz="1000" b="1" i="0" u="none" strike="noStrike">
                          <a:solidFill>
                            <a:srgbClr val="FFFFFF"/>
                          </a:solidFill>
                          <a:latin typeface="Arial"/>
                        </a:rPr>
                        <a:t>3</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000" b="1" i="0" u="none" strike="noStrike">
                          <a:solidFill>
                            <a:srgbClr val="FFFFFF"/>
                          </a:solidFill>
                          <a:latin typeface="Arial"/>
                        </a:rPr>
                        <a:t>Honorarium to Cook-cum-Helper</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1142.16</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761.44</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000" b="0" i="0" u="none" strike="noStrike">
                          <a:solidFill>
                            <a:srgbClr val="FFFFFF"/>
                          </a:solidFill>
                          <a:latin typeface="Rockwell"/>
                        </a:rPr>
                        <a:t>987.94</a:t>
                      </a:r>
                    </a:p>
                  </a:txBody>
                  <a:tcPr marL="6051" marR="6051" marT="6051"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761.44</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1903.6</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1749.38</a:t>
                      </a:r>
                    </a:p>
                  </a:txBody>
                  <a:tcPr marL="6051" marR="6051" marT="6051" marB="0" anchor="b">
                    <a:lnL w="1270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r" fontAlgn="b"/>
                      <a:r>
                        <a:rPr lang="en-US" sz="1000" b="0" i="0" u="none" strike="noStrike" dirty="0">
                          <a:solidFill>
                            <a:schemeClr val="tx1"/>
                          </a:solidFill>
                          <a:latin typeface="Rockwell"/>
                        </a:rPr>
                        <a:t>91.90</a:t>
                      </a:r>
                    </a:p>
                  </a:txBody>
                  <a:tcPr marL="6051" marR="6051" marT="6051" marB="0" anchor="b">
                    <a:lnL w="635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6350" cap="flat" cmpd="sng" algn="ctr">
                      <a:solidFill>
                        <a:srgbClr val="FFFF00"/>
                      </a:solidFill>
                      <a:prstDash val="solid"/>
                      <a:round/>
                      <a:headEnd type="none" w="med" len="med"/>
                      <a:tailEnd type="none" w="med" len="med"/>
                    </a:lnT>
                    <a:lnB w="6350" cap="flat" cmpd="sng" algn="ctr">
                      <a:solidFill>
                        <a:srgbClr val="FFFF00"/>
                      </a:solidFill>
                      <a:prstDash val="solid"/>
                      <a:round/>
                      <a:headEnd type="none" w="med" len="med"/>
                      <a:tailEnd type="none" w="med" len="med"/>
                    </a:lnB>
                    <a:solidFill>
                      <a:srgbClr val="5A5A5A"/>
                    </a:solidFill>
                  </a:tcPr>
                </a:tc>
              </a:tr>
              <a:tr h="320712">
                <a:tc>
                  <a:txBody>
                    <a:bodyPr/>
                    <a:lstStyle/>
                    <a:p>
                      <a:pPr algn="ctr" rtl="0" fontAlgn="b"/>
                      <a:r>
                        <a:rPr lang="en-US" sz="1000" b="1" i="0" u="none" strike="noStrike">
                          <a:solidFill>
                            <a:srgbClr val="FFFFFF"/>
                          </a:solidFill>
                          <a:latin typeface="Arial"/>
                        </a:rPr>
                        <a:t>4</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000" b="1" i="0" u="none" strike="noStrike">
                          <a:solidFill>
                            <a:srgbClr val="FFFFFF"/>
                          </a:solidFill>
                          <a:latin typeface="Arial"/>
                        </a:rPr>
                        <a:t>Transportation Assistance</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220.07</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86.67</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220.07</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86.67</a:t>
                      </a:r>
                    </a:p>
                  </a:txBody>
                  <a:tcPr marL="6051" marR="6051" marT="6051" marB="0" anchor="b">
                    <a:lnL w="1270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r" fontAlgn="b"/>
                      <a:r>
                        <a:rPr lang="en-US" sz="1000" b="0" i="0" u="none" strike="noStrike" dirty="0">
                          <a:solidFill>
                            <a:schemeClr val="tx1"/>
                          </a:solidFill>
                          <a:latin typeface="Rockwell"/>
                        </a:rPr>
                        <a:t>39.38</a:t>
                      </a:r>
                    </a:p>
                  </a:txBody>
                  <a:tcPr marL="6051" marR="6051" marT="6051" marB="0" anchor="b">
                    <a:lnL w="635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6350" cap="flat" cmpd="sng" algn="ctr">
                      <a:solidFill>
                        <a:srgbClr val="FFFF00"/>
                      </a:solidFill>
                      <a:prstDash val="solid"/>
                      <a:round/>
                      <a:headEnd type="none" w="med" len="med"/>
                      <a:tailEnd type="none" w="med" len="med"/>
                    </a:lnT>
                    <a:lnB w="6350" cap="flat" cmpd="sng" algn="ctr">
                      <a:solidFill>
                        <a:srgbClr val="FFFF00"/>
                      </a:solidFill>
                      <a:prstDash val="solid"/>
                      <a:round/>
                      <a:headEnd type="none" w="med" len="med"/>
                      <a:tailEnd type="none" w="med" len="med"/>
                    </a:lnB>
                    <a:solidFill>
                      <a:srgbClr val="5A5A5A"/>
                    </a:solidFill>
                  </a:tcPr>
                </a:tc>
              </a:tr>
              <a:tr h="320712">
                <a:tc>
                  <a:txBody>
                    <a:bodyPr/>
                    <a:lstStyle/>
                    <a:p>
                      <a:pPr algn="ctr" rtl="0" fontAlgn="b"/>
                      <a:r>
                        <a:rPr lang="en-US" sz="1000" b="1" i="0" u="none" strike="noStrike">
                          <a:solidFill>
                            <a:srgbClr val="FFFFFF"/>
                          </a:solidFill>
                          <a:latin typeface="Arial"/>
                        </a:rPr>
                        <a:t>5</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000" b="1" i="0" u="none" strike="noStrike">
                          <a:solidFill>
                            <a:srgbClr val="FFFFFF"/>
                          </a:solidFill>
                          <a:latin typeface="Arial"/>
                        </a:rPr>
                        <a:t>MME</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284.1</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62.08</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284.1</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62.08</a:t>
                      </a:r>
                    </a:p>
                  </a:txBody>
                  <a:tcPr marL="6051" marR="6051" marT="6051" marB="0" anchor="b">
                    <a:lnL w="1270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r" fontAlgn="b"/>
                      <a:r>
                        <a:rPr lang="en-US" sz="1000" b="0" i="0" u="none" strike="noStrike" dirty="0">
                          <a:solidFill>
                            <a:schemeClr val="tx1"/>
                          </a:solidFill>
                          <a:latin typeface="Rockwell"/>
                        </a:rPr>
                        <a:t>21.85</a:t>
                      </a:r>
                    </a:p>
                  </a:txBody>
                  <a:tcPr marL="6051" marR="6051" marT="6051" marB="0" anchor="b">
                    <a:lnL w="635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6350" cap="flat" cmpd="sng" algn="ctr">
                      <a:solidFill>
                        <a:srgbClr val="FFFF00"/>
                      </a:solidFill>
                      <a:prstDash val="solid"/>
                      <a:round/>
                      <a:headEnd type="none" w="med" len="med"/>
                      <a:tailEnd type="none" w="med" len="med"/>
                    </a:lnT>
                    <a:lnB w="6350" cap="flat" cmpd="sng" algn="ctr">
                      <a:solidFill>
                        <a:srgbClr val="FFFF00"/>
                      </a:solidFill>
                      <a:prstDash val="solid"/>
                      <a:round/>
                      <a:headEnd type="none" w="med" len="med"/>
                      <a:tailEnd type="none" w="med" len="med"/>
                    </a:lnB>
                    <a:solidFill>
                      <a:srgbClr val="5A5A5A"/>
                    </a:solidFill>
                  </a:tcPr>
                </a:tc>
              </a:tr>
              <a:tr h="320712">
                <a:tc>
                  <a:txBody>
                    <a:bodyPr/>
                    <a:lstStyle/>
                    <a:p>
                      <a:pPr algn="ctr" rtl="0" fontAlgn="b"/>
                      <a:r>
                        <a:rPr lang="en-US" sz="1000" b="1" i="0" u="none" strike="noStrike">
                          <a:solidFill>
                            <a:srgbClr val="FFFFFF"/>
                          </a:solidFill>
                          <a:latin typeface="Arial"/>
                        </a:rPr>
                        <a:t>6</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000" b="1" i="0" u="none" strike="noStrike">
                          <a:solidFill>
                            <a:srgbClr val="FFFFFF"/>
                          </a:solidFill>
                          <a:latin typeface="Arial"/>
                        </a:rPr>
                        <a:t>Kitchen Devices</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0</a:t>
                      </a:r>
                    </a:p>
                  </a:txBody>
                  <a:tcPr marL="6051" marR="6051" marT="6051" marB="0" anchor="b">
                    <a:lnL w="1270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r" fontAlgn="b"/>
                      <a:r>
                        <a:rPr lang="en-US" sz="1000" b="0" i="0" u="none" strike="noStrike" dirty="0">
                          <a:solidFill>
                            <a:schemeClr val="tx1"/>
                          </a:solidFill>
                          <a:latin typeface="Rockwell"/>
                        </a:rPr>
                        <a:t>0.00</a:t>
                      </a:r>
                    </a:p>
                  </a:txBody>
                  <a:tcPr marL="6051" marR="6051" marT="6051" marB="0" anchor="b">
                    <a:lnL w="635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6350" cap="flat" cmpd="sng" algn="ctr">
                      <a:solidFill>
                        <a:srgbClr val="FFFF00"/>
                      </a:solidFill>
                      <a:prstDash val="solid"/>
                      <a:round/>
                      <a:headEnd type="none" w="med" len="med"/>
                      <a:tailEnd type="none" w="med" len="med"/>
                    </a:lnT>
                    <a:lnB w="6350" cap="flat" cmpd="sng" algn="ctr">
                      <a:solidFill>
                        <a:srgbClr val="FFFF00"/>
                      </a:solidFill>
                      <a:prstDash val="solid"/>
                      <a:round/>
                      <a:headEnd type="none" w="med" len="med"/>
                      <a:tailEnd type="none" w="med" len="med"/>
                    </a:lnB>
                    <a:solidFill>
                      <a:srgbClr val="5A5A5A"/>
                    </a:solidFill>
                  </a:tcPr>
                </a:tc>
              </a:tr>
              <a:tr h="320712">
                <a:tc gridSpan="2">
                  <a:txBody>
                    <a:bodyPr/>
                    <a:lstStyle/>
                    <a:p>
                      <a:pPr algn="ctr" rtl="0" fontAlgn="b"/>
                      <a:r>
                        <a:rPr lang="en-US" sz="1000" b="1" i="0" u="none" strike="noStrike">
                          <a:solidFill>
                            <a:srgbClr val="FFFFFF"/>
                          </a:solidFill>
                          <a:latin typeface="Arial"/>
                        </a:rPr>
                        <a:t>Total </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hMerge="1">
                  <a:txBody>
                    <a:bodyPr/>
                    <a:lstStyle/>
                    <a:p>
                      <a:endParaRPr lang="en-US"/>
                    </a:p>
                  </a:txBody>
                  <a:tcPr/>
                </a:tc>
                <a:tc>
                  <a:txBody>
                    <a:bodyPr/>
                    <a:lstStyle/>
                    <a:p>
                      <a:pPr algn="ctr" rtl="0" fontAlgn="b"/>
                      <a:r>
                        <a:rPr lang="en-US" sz="1000" b="0" i="0" u="none" strike="noStrike">
                          <a:solidFill>
                            <a:srgbClr val="FFFFFF"/>
                          </a:solidFill>
                          <a:latin typeface="Arial"/>
                        </a:rPr>
                        <a:t>10806.52</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6084.31</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6999.47</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5848.47</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16890.83</a:t>
                      </a:r>
                    </a:p>
                  </a:txBody>
                  <a:tcPr marL="6051" marR="6051" marT="6051"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000" b="0" i="0" u="none" strike="noStrike">
                          <a:solidFill>
                            <a:srgbClr val="FFFFFF"/>
                          </a:solidFill>
                          <a:latin typeface="Arial"/>
                        </a:rPr>
                        <a:t>12847.94</a:t>
                      </a:r>
                    </a:p>
                  </a:txBody>
                  <a:tcPr marL="6051" marR="6051" marT="6051" marB="0" anchor="b">
                    <a:lnL w="1270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r" fontAlgn="b"/>
                      <a:r>
                        <a:rPr lang="en-US" sz="1000" b="0" i="0" u="none" strike="noStrike" dirty="0">
                          <a:solidFill>
                            <a:schemeClr val="tx1"/>
                          </a:solidFill>
                          <a:latin typeface="Rockwell"/>
                        </a:rPr>
                        <a:t>76.06</a:t>
                      </a:r>
                    </a:p>
                  </a:txBody>
                  <a:tcPr marL="6051" marR="6051" marT="6051" marB="0" anchor="b">
                    <a:lnL w="6350" cap="flat" cmpd="sng" algn="ctr">
                      <a:solidFill>
                        <a:srgbClr val="FFFF00"/>
                      </a:solidFill>
                      <a:prstDash val="solid"/>
                      <a:round/>
                      <a:headEnd type="none" w="med" len="med"/>
                      <a:tailEnd type="none" w="med" len="med"/>
                    </a:lnL>
                    <a:lnR w="6350" cap="flat" cmpd="sng" algn="ctr">
                      <a:solidFill>
                        <a:srgbClr val="FFFF00"/>
                      </a:solidFill>
                      <a:prstDash val="solid"/>
                      <a:round/>
                      <a:headEnd type="none" w="med" len="med"/>
                      <a:tailEnd type="none" w="med" len="med"/>
                    </a:lnR>
                    <a:lnT w="6350" cap="flat" cmpd="sng" algn="ctr">
                      <a:solidFill>
                        <a:srgbClr val="FFFF00"/>
                      </a:solidFill>
                      <a:prstDash val="solid"/>
                      <a:round/>
                      <a:headEnd type="none" w="med" len="med"/>
                      <a:tailEnd type="none" w="med" len="med"/>
                    </a:lnT>
                    <a:lnB w="6350" cap="flat" cmpd="sng" algn="ctr">
                      <a:solidFill>
                        <a:srgbClr val="FFFF00"/>
                      </a:solidFill>
                      <a:prstDash val="solid"/>
                      <a:round/>
                      <a:headEnd type="none" w="med" len="med"/>
                      <a:tailEnd type="none" w="med" len="med"/>
                    </a:lnB>
                    <a:solidFill>
                      <a:srgbClr val="5A5A5A"/>
                    </a:solidFill>
                  </a:tcPr>
                </a:tc>
              </a:tr>
            </a:tbl>
          </a:graphicData>
        </a:graphic>
      </p:graphicFrame>
      <p:sp>
        <p:nvSpPr>
          <p:cNvPr id="8" name="TextBox 8"/>
          <p:cNvSpPr txBox="1">
            <a:spLocks noChangeArrowheads="1"/>
          </p:cNvSpPr>
          <p:nvPr/>
        </p:nvSpPr>
        <p:spPr bwMode="auto">
          <a:xfrm>
            <a:off x="6629400" y="1905000"/>
            <a:ext cx="2133600" cy="369332"/>
          </a:xfrm>
          <a:prstGeom prst="rect">
            <a:avLst/>
          </a:prstGeom>
          <a:noFill/>
          <a:ln w="9525">
            <a:noFill/>
            <a:miter lim="800000"/>
            <a:headEnd/>
            <a:tailEnd/>
          </a:ln>
        </p:spPr>
        <p:txBody>
          <a:bodyPr wrap="square">
            <a:spAutoFit/>
          </a:bodyPr>
          <a:lstStyle/>
          <a:p>
            <a:pPr algn="ctr" eaLnBrk="0" hangingPunct="0"/>
            <a:r>
              <a:rPr lang="en-US" sz="1800" dirty="0">
                <a:solidFill>
                  <a:schemeClr val="bg1"/>
                </a:solidFill>
              </a:rPr>
              <a:t>        Rs. In </a:t>
            </a:r>
            <a:r>
              <a:rPr lang="en-US" sz="1800" dirty="0" err="1">
                <a:solidFill>
                  <a:schemeClr val="bg1"/>
                </a:solidFill>
              </a:rPr>
              <a:t>Lakhs</a:t>
            </a:r>
            <a:r>
              <a:rPr lang="en-US" sz="1800" dirty="0">
                <a:solidFill>
                  <a:schemeClr val="bg1"/>
                </a:solidFill>
              </a:rPr>
              <a:t>)</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457200" y="228600"/>
            <a:ext cx="7848600" cy="1295400"/>
          </a:xfrm>
        </p:spPr>
        <p:txBody>
          <a:bodyPr>
            <a:normAutofit fontScale="90000"/>
          </a:bodyPr>
          <a:lstStyle/>
          <a:p>
            <a:pPr marL="54864" indent="0" algn="ctr" eaLnBrk="1" fontAlgn="auto" hangingPunct="1">
              <a:spcAft>
                <a:spcPts val="0"/>
              </a:spcAft>
              <a:defRPr/>
            </a:pPr>
            <a:r>
              <a:rPr lang="en-US" sz="4200" dirty="0" smtClean="0">
                <a:solidFill>
                  <a:srgbClr val="FFFF00"/>
                </a:solidFill>
                <a:latin typeface="Arial Black" pitchFamily="34" charset="0"/>
              </a:rPr>
              <a:t>INTRODUCTION / BACKGROUND </a:t>
            </a:r>
            <a:r>
              <a:rPr lang="en-US" sz="4200" dirty="0" smtClean="0">
                <a:solidFill>
                  <a:srgbClr val="FFFF00"/>
                </a:solidFill>
              </a:rPr>
              <a:t>:</a:t>
            </a:r>
          </a:p>
        </p:txBody>
      </p:sp>
      <p:sp>
        <p:nvSpPr>
          <p:cNvPr id="13315" name="Content Placeholder 4"/>
          <p:cNvSpPr>
            <a:spLocks noGrp="1"/>
          </p:cNvSpPr>
          <p:nvPr>
            <p:ph idx="1"/>
          </p:nvPr>
        </p:nvSpPr>
        <p:spPr>
          <a:xfrm>
            <a:off x="457200" y="1600200"/>
            <a:ext cx="8229600" cy="4572000"/>
          </a:xfrm>
        </p:spPr>
        <p:txBody>
          <a:bodyPr/>
          <a:lstStyle/>
          <a:p>
            <a:pPr marL="549275" indent="-514350" algn="just" eaLnBrk="1" hangingPunct="1">
              <a:buClr>
                <a:srgbClr val="FFFF00"/>
              </a:buClr>
              <a:buFont typeface="Wingdings" pitchFamily="2" charset="2"/>
              <a:buChar char="Ø"/>
            </a:pPr>
            <a:r>
              <a:rPr lang="en-US" sz="2400" dirty="0" smtClean="0">
                <a:latin typeface="Arial" pitchFamily="34" charset="0"/>
                <a:cs typeface="Arial" pitchFamily="34" charset="0"/>
              </a:rPr>
              <a:t>Mid Day Meal Scheme is Centrally Sponsored Scheme of Ministry of HRD, Govt. of India.</a:t>
            </a:r>
          </a:p>
          <a:p>
            <a:pPr marL="549275" indent="-514350" algn="just" eaLnBrk="1" hangingPunct="1">
              <a:buClr>
                <a:srgbClr val="FFFF00"/>
              </a:buClr>
              <a:buNone/>
            </a:pPr>
            <a:endParaRPr lang="en-US" sz="2400" dirty="0" smtClean="0">
              <a:latin typeface="Arial" pitchFamily="34" charset="0"/>
              <a:cs typeface="Arial" pitchFamily="34" charset="0"/>
            </a:endParaRPr>
          </a:p>
          <a:p>
            <a:pPr marL="549275" indent="-514350" algn="just" eaLnBrk="1" hangingPunct="1">
              <a:buClr>
                <a:srgbClr val="FFFF00"/>
              </a:buClr>
              <a:buFont typeface="Wingdings" pitchFamily="2" charset="2"/>
              <a:buChar char="Ø"/>
            </a:pPr>
            <a:r>
              <a:rPr lang="en-US" sz="2400" dirty="0" smtClean="0">
                <a:latin typeface="Arial" pitchFamily="34" charset="0"/>
                <a:cs typeface="Arial" pitchFamily="34" charset="0"/>
              </a:rPr>
              <a:t>Cooked Mid Day Meal is provided to the children of primary and upper primary classes of Govt. &amp; Govt. Aided Schools through 60 semi automated kitchens / Service Providers for preparation of meal.</a:t>
            </a:r>
          </a:p>
          <a:p>
            <a:pPr marL="549275" indent="-514350" algn="just" eaLnBrk="1" hangingPunct="1">
              <a:buClr>
                <a:srgbClr val="FFFF00"/>
              </a:buClr>
              <a:buNone/>
            </a:pPr>
            <a:endParaRPr lang="en-US" sz="1200" dirty="0" smtClean="0">
              <a:latin typeface="Arial" pitchFamily="34" charset="0"/>
              <a:cs typeface="Arial" pitchFamily="34" charset="0"/>
            </a:endParaRPr>
          </a:p>
          <a:p>
            <a:pPr marL="549275" indent="-514350" algn="just" eaLnBrk="1" hangingPunct="1">
              <a:buClr>
                <a:srgbClr val="FFFF00"/>
              </a:buClr>
              <a:buFont typeface="Wingdings" pitchFamily="2" charset="2"/>
              <a:buChar char="Ø"/>
            </a:pPr>
            <a:r>
              <a:rPr lang="en-US" sz="2400" dirty="0" smtClean="0">
                <a:latin typeface="Arial" pitchFamily="34" charset="0"/>
                <a:cs typeface="Arial" pitchFamily="34" charset="0"/>
              </a:rPr>
              <a:t>Scheme is implemented by Directorate of Education (Being Nodal Agency) and other five implementing agencies i.e. 3MCDs, NDMC and DCB.</a:t>
            </a:r>
          </a:p>
        </p:txBody>
      </p:sp>
      <p:pic>
        <p:nvPicPr>
          <p:cNvPr id="13317" name="Picture 4" descr="C:\Documents and Settings\user\Desktop\LOGO\MDM_LOGO_JPEG.JPG"/>
          <p:cNvPicPr>
            <a:picLocks noChangeAspect="1" noChangeArrowheads="1"/>
          </p:cNvPicPr>
          <p:nvPr/>
        </p:nvPicPr>
        <p:blipFill>
          <a:blip r:embed="rId2" cstate="print"/>
          <a:srcRect l="27779" t="13121" r="27777" b="10283"/>
          <a:stretch>
            <a:fillRect/>
          </a:stretch>
        </p:blipFill>
        <p:spPr bwMode="auto">
          <a:xfrm>
            <a:off x="8001000" y="381000"/>
            <a:ext cx="920750" cy="1066800"/>
          </a:xfrm>
          <a:prstGeom prst="rect">
            <a:avLst/>
          </a:prstGeom>
          <a:noFill/>
          <a:ln w="9525">
            <a:noFill/>
            <a:miter lim="800000"/>
            <a:headEnd/>
            <a:tailEnd/>
          </a:ln>
        </p:spPr>
      </p:pic>
      <p:sp>
        <p:nvSpPr>
          <p:cNvPr id="13318" name="Title 3"/>
          <p:cNvSpPr>
            <a:spLocks/>
          </p:cNvSpPr>
          <p:nvPr/>
        </p:nvSpPr>
        <p:spPr bwMode="auto">
          <a:xfrm>
            <a:off x="685800" y="6400800"/>
            <a:ext cx="7467600" cy="304800"/>
          </a:xfrm>
          <a:prstGeom prst="rect">
            <a:avLst/>
          </a:prstGeom>
          <a:noFill/>
          <a:ln w="9525">
            <a:noFill/>
            <a:miter lim="800000"/>
            <a:headEnd/>
            <a:tailEnd/>
          </a:ln>
        </p:spPr>
        <p:txBody>
          <a:bodyPr lIns="45720" rIns="45720" anchor="ctr"/>
          <a:lstStyle/>
          <a:p>
            <a:pPr eaLnBrk="0" hangingPunct="0"/>
            <a:endParaRPr lang="en-US" sz="1400">
              <a:latin typeface="Franklin Gothic Book"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838200"/>
          </a:xfrm>
        </p:spPr>
        <p:txBody>
          <a:bodyPr>
            <a:noAutofit/>
          </a:bodyPr>
          <a:lstStyle/>
          <a:p>
            <a:pPr algn="ctr"/>
            <a:r>
              <a:rPr lang="en-US" sz="4000" b="1" dirty="0" smtClean="0">
                <a:solidFill>
                  <a:srgbClr val="FFFF00"/>
                </a:solidFill>
                <a:latin typeface="Arial Black" pitchFamily="34" charset="0"/>
              </a:rPr>
              <a:t>Budget Provision for </a:t>
            </a:r>
            <a:br>
              <a:rPr lang="en-US" sz="4000" b="1" dirty="0" smtClean="0">
                <a:solidFill>
                  <a:srgbClr val="FFFF00"/>
                </a:solidFill>
                <a:latin typeface="Arial Black" pitchFamily="34" charset="0"/>
              </a:rPr>
            </a:br>
            <a:r>
              <a:rPr lang="en-US" sz="4000" b="1" dirty="0" smtClean="0">
                <a:solidFill>
                  <a:srgbClr val="FFFF00"/>
                </a:solidFill>
                <a:latin typeface="Arial Black" pitchFamily="34" charset="0"/>
              </a:rPr>
              <a:t>2020-21</a:t>
            </a:r>
            <a:endParaRPr lang="en-US" sz="4000" dirty="0"/>
          </a:p>
        </p:txBody>
      </p:sp>
      <p:graphicFrame>
        <p:nvGraphicFramePr>
          <p:cNvPr id="4" name="Table Placeholder 3"/>
          <p:cNvGraphicFramePr>
            <a:graphicFrameLocks noGrp="1"/>
          </p:cNvGraphicFramePr>
          <p:nvPr>
            <p:ph type="tbl" idx="1"/>
          </p:nvPr>
        </p:nvGraphicFramePr>
        <p:xfrm>
          <a:off x="762000" y="2057399"/>
          <a:ext cx="7620000" cy="4068764"/>
        </p:xfrm>
        <a:graphic>
          <a:graphicData uri="http://schemas.openxmlformats.org/drawingml/2006/table">
            <a:tbl>
              <a:tblPr/>
              <a:tblGrid>
                <a:gridCol w="914400"/>
                <a:gridCol w="2133600"/>
                <a:gridCol w="1524000"/>
                <a:gridCol w="1524000"/>
                <a:gridCol w="1524000"/>
              </a:tblGrid>
              <a:tr h="365601">
                <a:tc rowSpan="2">
                  <a:txBody>
                    <a:bodyPr/>
                    <a:lstStyle/>
                    <a:p>
                      <a:pPr algn="ctr" rtl="0" fontAlgn="t"/>
                      <a:r>
                        <a:rPr lang="en-US" sz="1600" b="1" i="0" u="none" strike="noStrike" dirty="0">
                          <a:solidFill>
                            <a:srgbClr val="FFFFFF"/>
                          </a:solidFill>
                          <a:latin typeface="Arial"/>
                        </a:rPr>
                        <a:t>S. No.</a:t>
                      </a:r>
                    </a:p>
                  </a:txBody>
                  <a:tcPr marL="7803" marR="7803" marT="7803"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rowSpan="2">
                  <a:txBody>
                    <a:bodyPr/>
                    <a:lstStyle/>
                    <a:p>
                      <a:pPr algn="ctr" rtl="0" fontAlgn="t"/>
                      <a:r>
                        <a:rPr lang="en-US" sz="1600" b="1" i="0" u="none" strike="noStrike">
                          <a:solidFill>
                            <a:srgbClr val="FFFFFF"/>
                          </a:solidFill>
                          <a:latin typeface="Arial"/>
                        </a:rPr>
                        <a:t>Component</a:t>
                      </a:r>
                    </a:p>
                  </a:txBody>
                  <a:tcPr marL="7803" marR="7803" marT="7803"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gridSpan="2">
                  <a:txBody>
                    <a:bodyPr/>
                    <a:lstStyle/>
                    <a:p>
                      <a:pPr algn="ctr" rtl="0" fontAlgn="t"/>
                      <a:r>
                        <a:rPr lang="en-US" sz="1600" b="1" i="0" u="none" strike="noStrike" dirty="0">
                          <a:solidFill>
                            <a:srgbClr val="FFFFFF"/>
                          </a:solidFill>
                          <a:latin typeface="Arial"/>
                        </a:rPr>
                        <a:t>Provision 2020-21</a:t>
                      </a:r>
                    </a:p>
                  </a:txBody>
                  <a:tcPr marL="7803" marR="7803" marT="7803"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hMerge="1">
                  <a:txBody>
                    <a:bodyPr/>
                    <a:lstStyle/>
                    <a:p>
                      <a:endParaRPr lang="en-US"/>
                    </a:p>
                  </a:txBody>
                  <a:tcPr/>
                </a:tc>
                <a:tc rowSpan="2">
                  <a:txBody>
                    <a:bodyPr/>
                    <a:lstStyle/>
                    <a:p>
                      <a:pPr algn="ctr" rtl="0" fontAlgn="t"/>
                      <a:r>
                        <a:rPr lang="en-US" sz="1600" b="1" i="0" u="none" strike="noStrike">
                          <a:solidFill>
                            <a:srgbClr val="FFFFFF"/>
                          </a:solidFill>
                          <a:latin typeface="Arial"/>
                        </a:rPr>
                        <a:t>Total</a:t>
                      </a:r>
                    </a:p>
                  </a:txBody>
                  <a:tcPr marL="7803" marR="7803" marT="7803"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r>
              <a:tr h="516225">
                <a:tc vMerge="1">
                  <a:txBody>
                    <a:bodyPr/>
                    <a:lstStyle/>
                    <a:p>
                      <a:endParaRPr lang="en-US"/>
                    </a:p>
                  </a:txBody>
                  <a:tcPr/>
                </a:tc>
                <a:tc vMerge="1">
                  <a:txBody>
                    <a:bodyPr/>
                    <a:lstStyle/>
                    <a:p>
                      <a:endParaRPr lang="en-US"/>
                    </a:p>
                  </a:txBody>
                  <a:tcPr/>
                </a:tc>
                <a:tc>
                  <a:txBody>
                    <a:bodyPr/>
                    <a:lstStyle/>
                    <a:p>
                      <a:pPr algn="ctr" rtl="0" fontAlgn="t"/>
                      <a:r>
                        <a:rPr lang="en-US" sz="1600" b="1" i="0" u="none" strike="noStrike">
                          <a:solidFill>
                            <a:srgbClr val="FFFFFF"/>
                          </a:solidFill>
                          <a:latin typeface="Arial"/>
                        </a:rPr>
                        <a:t>Central share 60%</a:t>
                      </a:r>
                    </a:p>
                  </a:txBody>
                  <a:tcPr marL="7803" marR="7803" marT="7803"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t"/>
                      <a:r>
                        <a:rPr lang="en-US" sz="1600" b="1" i="0" u="none" strike="noStrike">
                          <a:solidFill>
                            <a:srgbClr val="FFFFFF"/>
                          </a:solidFill>
                          <a:latin typeface="Arial"/>
                        </a:rPr>
                        <a:t>State Share 40%</a:t>
                      </a:r>
                    </a:p>
                  </a:txBody>
                  <a:tcPr marL="7803" marR="7803" marT="7803"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vMerge="1">
                  <a:txBody>
                    <a:bodyPr/>
                    <a:lstStyle/>
                    <a:p>
                      <a:endParaRPr lang="en-US"/>
                    </a:p>
                  </a:txBody>
                  <a:tcPr/>
                </a:tc>
              </a:tr>
              <a:tr h="669119">
                <a:tc>
                  <a:txBody>
                    <a:bodyPr/>
                    <a:lstStyle/>
                    <a:p>
                      <a:pPr algn="ctr" rtl="0" fontAlgn="b"/>
                      <a:r>
                        <a:rPr lang="en-US" sz="1600" b="1" i="0" u="none" strike="noStrike" dirty="0">
                          <a:solidFill>
                            <a:srgbClr val="FFFFFF"/>
                          </a:solidFill>
                          <a:latin typeface="Arial"/>
                        </a:rPr>
                        <a:t>1</a:t>
                      </a:r>
                    </a:p>
                  </a:txBody>
                  <a:tcPr marL="7803" marR="7803" marT="7803"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600" b="1" i="0" u="none" strike="noStrike" dirty="0">
                          <a:solidFill>
                            <a:srgbClr val="FFFFFF"/>
                          </a:solidFill>
                          <a:latin typeface="Arial"/>
                        </a:rPr>
                        <a:t>Cost of Food grains</a:t>
                      </a:r>
                    </a:p>
                  </a:txBody>
                  <a:tcPr marL="7803" marR="7803" marT="7803"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1044.89</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0</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1044.89</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r>
              <a:tr h="448379">
                <a:tc>
                  <a:txBody>
                    <a:bodyPr/>
                    <a:lstStyle/>
                    <a:p>
                      <a:pPr algn="ctr" rtl="0" fontAlgn="b"/>
                      <a:r>
                        <a:rPr lang="en-US" sz="1600" b="1" i="0" u="none" strike="noStrike">
                          <a:solidFill>
                            <a:srgbClr val="FFFFFF"/>
                          </a:solidFill>
                          <a:latin typeface="Arial"/>
                        </a:rPr>
                        <a:t>2</a:t>
                      </a:r>
                    </a:p>
                  </a:txBody>
                  <a:tcPr marL="7803" marR="7803" marT="7803"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600" b="1" i="0" u="none" strike="noStrike">
                          <a:solidFill>
                            <a:srgbClr val="FFFFFF"/>
                          </a:solidFill>
                          <a:latin typeface="Arial"/>
                        </a:rPr>
                        <a:t>Cooking Cost</a:t>
                      </a:r>
                    </a:p>
                  </a:txBody>
                  <a:tcPr marL="7803" marR="7803" marT="7803"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9967.29</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6644.84</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16612.13</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r>
              <a:tr h="669119">
                <a:tc>
                  <a:txBody>
                    <a:bodyPr/>
                    <a:lstStyle/>
                    <a:p>
                      <a:pPr algn="ctr" rtl="0" fontAlgn="b"/>
                      <a:r>
                        <a:rPr lang="en-US" sz="1600" b="1" i="0" u="none" strike="noStrike">
                          <a:solidFill>
                            <a:srgbClr val="FFFFFF"/>
                          </a:solidFill>
                          <a:latin typeface="Arial"/>
                        </a:rPr>
                        <a:t>3</a:t>
                      </a:r>
                    </a:p>
                  </a:txBody>
                  <a:tcPr marL="7803" marR="7803" marT="7803"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600" b="1" i="0" u="none" strike="noStrike" dirty="0">
                          <a:solidFill>
                            <a:srgbClr val="FFFFFF"/>
                          </a:solidFill>
                          <a:latin typeface="Arial"/>
                        </a:rPr>
                        <a:t>Honorarium to Cook-cum-Helper</a:t>
                      </a:r>
                    </a:p>
                  </a:txBody>
                  <a:tcPr marL="7803" marR="7803" marT="7803"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1088.4</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725.6</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1814</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r>
              <a:tr h="669119">
                <a:tc>
                  <a:txBody>
                    <a:bodyPr/>
                    <a:lstStyle/>
                    <a:p>
                      <a:pPr algn="ctr" rtl="0" fontAlgn="b"/>
                      <a:r>
                        <a:rPr lang="en-US" sz="1600" b="1" i="0" u="none" strike="noStrike">
                          <a:solidFill>
                            <a:srgbClr val="FFFFFF"/>
                          </a:solidFill>
                          <a:latin typeface="Arial"/>
                        </a:rPr>
                        <a:t>4</a:t>
                      </a:r>
                    </a:p>
                  </a:txBody>
                  <a:tcPr marL="7803" marR="7803" marT="7803"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600" b="1" i="0" u="none" strike="noStrike">
                          <a:solidFill>
                            <a:srgbClr val="FFFFFF"/>
                          </a:solidFill>
                          <a:latin typeface="Arial"/>
                        </a:rPr>
                        <a:t>Transportation Assistance</a:t>
                      </a:r>
                    </a:p>
                  </a:txBody>
                  <a:tcPr marL="7803" marR="7803" marT="7803"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313.47</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0</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313.47</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r>
              <a:tr h="365601">
                <a:tc>
                  <a:txBody>
                    <a:bodyPr/>
                    <a:lstStyle/>
                    <a:p>
                      <a:pPr algn="ctr" rtl="0" fontAlgn="b"/>
                      <a:r>
                        <a:rPr lang="en-US" sz="1600" b="1" i="0" u="none" strike="noStrike">
                          <a:solidFill>
                            <a:srgbClr val="FFFFFF"/>
                          </a:solidFill>
                          <a:latin typeface="Arial"/>
                        </a:rPr>
                        <a:t>5</a:t>
                      </a:r>
                    </a:p>
                  </a:txBody>
                  <a:tcPr marL="7803" marR="7803" marT="7803"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l" rtl="0" fontAlgn="b"/>
                      <a:r>
                        <a:rPr lang="en-US" sz="1600" b="1" i="0" u="none" strike="noStrike">
                          <a:solidFill>
                            <a:srgbClr val="FFFFFF"/>
                          </a:solidFill>
                          <a:latin typeface="Arial"/>
                        </a:rPr>
                        <a:t>MME</a:t>
                      </a:r>
                    </a:p>
                  </a:txBody>
                  <a:tcPr marL="7803" marR="7803" marT="7803"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335.18</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0</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335.18</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r>
              <a:tr h="365601">
                <a:tc>
                  <a:txBody>
                    <a:bodyPr/>
                    <a:lstStyle/>
                    <a:p>
                      <a:pPr algn="ctr" rtl="0" fontAlgn="b"/>
                      <a:r>
                        <a:rPr lang="en-US" sz="1600" b="0" i="0" u="none" strike="noStrike">
                          <a:solidFill>
                            <a:srgbClr val="FFFFFF"/>
                          </a:solidFill>
                          <a:latin typeface="Arial"/>
                        </a:rPr>
                        <a:t> </a:t>
                      </a:r>
                    </a:p>
                  </a:txBody>
                  <a:tcPr marL="7803" marR="7803" marT="7803"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b"/>
                      <a:r>
                        <a:rPr lang="en-US" sz="1600" b="1" i="0" u="none" strike="noStrike">
                          <a:solidFill>
                            <a:srgbClr val="FFFFFF"/>
                          </a:solidFill>
                          <a:latin typeface="Arial"/>
                        </a:rPr>
                        <a:t>Total </a:t>
                      </a:r>
                    </a:p>
                  </a:txBody>
                  <a:tcPr marL="7803" marR="7803" marT="7803"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12749.23</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a:solidFill>
                            <a:srgbClr val="FFFFFF"/>
                          </a:solidFill>
                          <a:latin typeface="Arial"/>
                        </a:rPr>
                        <a:t>7370.44</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c>
                  <a:txBody>
                    <a:bodyPr/>
                    <a:lstStyle/>
                    <a:p>
                      <a:pPr algn="ctr" rtl="0" fontAlgn="ctr"/>
                      <a:r>
                        <a:rPr lang="en-US" sz="1600" b="1" i="0" u="none" strike="noStrike" dirty="0">
                          <a:solidFill>
                            <a:srgbClr val="FFFFFF"/>
                          </a:solidFill>
                          <a:latin typeface="Arial"/>
                        </a:rPr>
                        <a:t>20119.67</a:t>
                      </a:r>
                    </a:p>
                  </a:txBody>
                  <a:tcPr marL="7803" marR="7803" marT="7803"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595959"/>
                    </a:solidFill>
                  </a:tcPr>
                </a:tc>
              </a:tr>
            </a:tbl>
          </a:graphicData>
        </a:graphic>
      </p:graphicFrame>
      <p:sp>
        <p:nvSpPr>
          <p:cNvPr id="5" name="TextBox 5"/>
          <p:cNvSpPr txBox="1">
            <a:spLocks noChangeArrowheads="1"/>
          </p:cNvSpPr>
          <p:nvPr/>
        </p:nvSpPr>
        <p:spPr bwMode="auto">
          <a:xfrm>
            <a:off x="6553200" y="1524000"/>
            <a:ext cx="2133600" cy="400110"/>
          </a:xfrm>
          <a:prstGeom prst="rect">
            <a:avLst/>
          </a:prstGeom>
          <a:noFill/>
          <a:ln w="9525">
            <a:noFill/>
            <a:miter lim="800000"/>
            <a:headEnd/>
            <a:tailEnd/>
          </a:ln>
        </p:spPr>
        <p:txBody>
          <a:bodyPr wrap="square">
            <a:spAutoFit/>
          </a:bodyPr>
          <a:lstStyle/>
          <a:p>
            <a:pPr algn="ctr" eaLnBrk="0" hangingPunct="0"/>
            <a:r>
              <a:rPr lang="en-US" sz="2000" dirty="0">
                <a:solidFill>
                  <a:schemeClr val="bg1"/>
                </a:solidFill>
              </a:rPr>
              <a:t>    (Rs. In </a:t>
            </a:r>
            <a:r>
              <a:rPr lang="en-US" sz="2000" dirty="0" err="1">
                <a:solidFill>
                  <a:schemeClr val="bg1"/>
                </a:solidFill>
              </a:rPr>
              <a:t>Lakhs</a:t>
            </a:r>
            <a:r>
              <a:rPr lang="en-US" sz="2000" dirty="0">
                <a:solidFill>
                  <a:schemeClr val="bg1"/>
                </a:solidFill>
              </a:rPr>
              <a:t>)</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en-IN" sz="1400" b="0"/>
          </a:p>
        </p:txBody>
      </p:sp>
      <p:sp>
        <p:nvSpPr>
          <p:cNvPr id="2" name="WordArt 4"/>
          <p:cNvSpPr>
            <a:spLocks noChangeArrowheads="1" noChangeShapeType="1" noTextEdit="1"/>
          </p:cNvSpPr>
          <p:nvPr/>
        </p:nvSpPr>
        <p:spPr bwMode="auto">
          <a:xfrm>
            <a:off x="1371600" y="304800"/>
            <a:ext cx="6248400" cy="990600"/>
          </a:xfrm>
          <a:prstGeom prst="rect">
            <a:avLst/>
          </a:prstGeom>
        </p:spPr>
        <p:txBody>
          <a:bodyPr wrap="none" fromWordArt="1">
            <a:prstTxWarp prst="textPlain">
              <a:avLst>
                <a:gd name="adj" fmla="val 50154"/>
              </a:avLst>
            </a:prstTxWarp>
          </a:bodyPr>
          <a:lstStyle/>
          <a:p>
            <a:pPr algn="ctr"/>
            <a:r>
              <a:rPr lang="en-IN" sz="3600" kern="10" dirty="0">
                <a:ln w="28575">
                  <a:solidFill>
                    <a:srgbClr val="0000FF"/>
                  </a:solidFill>
                  <a:round/>
                  <a:headEnd/>
                  <a:tailEnd/>
                </a:ln>
                <a:solidFill>
                  <a:schemeClr val="bg1"/>
                </a:solidFill>
                <a:effectLst>
                  <a:outerShdw dist="35921" dir="2700000" algn="ctr" rotWithShape="0">
                    <a:srgbClr val="808080">
                      <a:alpha val="79999"/>
                    </a:srgbClr>
                  </a:outerShdw>
                </a:effectLst>
                <a:latin typeface="Arial Black"/>
              </a:rPr>
              <a:t>THANKS</a:t>
            </a:r>
          </a:p>
        </p:txBody>
      </p:sp>
      <p:pic>
        <p:nvPicPr>
          <p:cNvPr id="28677" name="Picture 4" descr="C:\Documents and Settings\user\Desktop\LOGO\MDM_LOGO_JPEG.JPG"/>
          <p:cNvPicPr>
            <a:picLocks noChangeAspect="1" noChangeArrowheads="1"/>
          </p:cNvPicPr>
          <p:nvPr/>
        </p:nvPicPr>
        <p:blipFill>
          <a:blip r:embed="rId2" cstate="print"/>
          <a:srcRect l="27779" t="13121" r="27777" b="10283"/>
          <a:stretch>
            <a:fillRect/>
          </a:stretch>
        </p:blipFill>
        <p:spPr bwMode="auto">
          <a:xfrm>
            <a:off x="990600" y="1600200"/>
            <a:ext cx="7010400" cy="4876800"/>
          </a:xfrm>
          <a:prstGeom prst="rect">
            <a:avLst/>
          </a:prstGeom>
          <a:noFill/>
          <a:ln w="9525">
            <a:noFill/>
            <a:miter lim="800000"/>
            <a:headEnd/>
            <a:tailEnd/>
          </a:ln>
        </p:spPr>
      </p:pic>
      <p:sp>
        <p:nvSpPr>
          <p:cNvPr id="28678" name="Title 3"/>
          <p:cNvSpPr>
            <a:spLocks/>
          </p:cNvSpPr>
          <p:nvPr/>
        </p:nvSpPr>
        <p:spPr bwMode="auto">
          <a:xfrm>
            <a:off x="685800" y="6400800"/>
            <a:ext cx="7467600" cy="457200"/>
          </a:xfrm>
          <a:prstGeom prst="rect">
            <a:avLst/>
          </a:prstGeom>
          <a:noFill/>
          <a:ln w="9525">
            <a:noFill/>
            <a:miter lim="800000"/>
            <a:headEnd/>
            <a:tailEnd/>
          </a:ln>
        </p:spPr>
        <p:txBody>
          <a:bodyPr lIns="45720" rIns="45720" anchor="ctr"/>
          <a:lstStyle/>
          <a:p>
            <a:pPr eaLnBrk="0" hangingPunct="0"/>
            <a:endParaRPr lang="en-US" sz="1400">
              <a:latin typeface="Franklin Gothic Book"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304800"/>
            <a:ext cx="8229600" cy="868363"/>
          </a:xfrm>
        </p:spPr>
        <p:txBody>
          <a:bodyPr>
            <a:normAutofit fontScale="90000"/>
          </a:bodyPr>
          <a:lstStyle/>
          <a:p>
            <a:pPr marL="54864" indent="0" algn="ctr" eaLnBrk="1" fontAlgn="auto" hangingPunct="1">
              <a:spcAft>
                <a:spcPts val="0"/>
              </a:spcAft>
              <a:defRPr/>
            </a:pPr>
            <a:r>
              <a:rPr lang="en-US" sz="4200" dirty="0" smtClean="0">
                <a:solidFill>
                  <a:srgbClr val="FFFF00"/>
                </a:solidFill>
                <a:latin typeface="Arial Black" pitchFamily="34" charset="0"/>
              </a:rPr>
              <a:t>Enrolment</a:t>
            </a:r>
            <a:br>
              <a:rPr lang="en-US" sz="4200" dirty="0" smtClean="0">
                <a:solidFill>
                  <a:srgbClr val="FFFF00"/>
                </a:solidFill>
                <a:latin typeface="Arial Black" pitchFamily="34" charset="0"/>
              </a:rPr>
            </a:br>
            <a:r>
              <a:rPr lang="en-US" sz="1600" dirty="0" smtClean="0">
                <a:solidFill>
                  <a:srgbClr val="C00000"/>
                </a:solidFill>
                <a:latin typeface="Arial Black" pitchFamily="34" charset="0"/>
              </a:rPr>
              <a:t>___________________________________________________________________________________</a:t>
            </a:r>
            <a:endParaRPr lang="en-US" sz="4200" dirty="0" smtClean="0">
              <a:solidFill>
                <a:srgbClr val="FFFF00"/>
              </a:solidFill>
              <a:latin typeface="Arial Black" pitchFamily="34" charset="0"/>
            </a:endParaRPr>
          </a:p>
        </p:txBody>
      </p:sp>
      <p:graphicFrame>
        <p:nvGraphicFramePr>
          <p:cNvPr id="10288" name="Group 48"/>
          <p:cNvGraphicFramePr>
            <a:graphicFrameLocks noGrp="1"/>
          </p:cNvGraphicFramePr>
          <p:nvPr>
            <p:ph sz="half" idx="2"/>
          </p:nvPr>
        </p:nvGraphicFramePr>
        <p:xfrm>
          <a:off x="304800" y="1285860"/>
          <a:ext cx="8553451" cy="5084968"/>
        </p:xfrm>
        <a:graphic>
          <a:graphicData uri="http://schemas.openxmlformats.org/drawingml/2006/table">
            <a:tbl>
              <a:tblPr/>
              <a:tblGrid>
                <a:gridCol w="3124293"/>
                <a:gridCol w="1371641"/>
                <a:gridCol w="1847651"/>
                <a:gridCol w="2209866"/>
              </a:tblGrid>
              <a:tr h="6948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Name of Department</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No. of Schools</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No of students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(I- V)</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No of students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 VI – VIII)</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r>
              <a:tr h="70095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DOE  &amp; Aided Schools/AIE Centers</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1205</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157339</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607303</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r>
              <a:tr h="583949">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533400" algn="l"/>
                        </a:tabLst>
                      </a:pPr>
                      <a:r>
                        <a:rPr kumimoji="0" lang="en-US" sz="2000" b="0" i="0" u="none" strike="noStrike" cap="none" normalizeH="0" baseline="0" dirty="0" smtClean="0">
                          <a:ln>
                            <a:noFill/>
                          </a:ln>
                          <a:solidFill>
                            <a:schemeClr val="tx1"/>
                          </a:solidFill>
                          <a:effectLst/>
                          <a:latin typeface="Arial" charset="0"/>
                        </a:rPr>
                        <a:t>South  MCD</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605</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260909</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0</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r>
              <a:tr h="457142">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533400" algn="l"/>
                        </a:tabLst>
                      </a:pPr>
                      <a:r>
                        <a:rPr kumimoji="0" lang="en-US" sz="2000" b="0" i="0" u="none" strike="noStrike" cap="none" normalizeH="0" baseline="0" dirty="0" smtClean="0">
                          <a:ln>
                            <a:noFill/>
                          </a:ln>
                          <a:solidFill>
                            <a:schemeClr val="tx1"/>
                          </a:solidFill>
                          <a:effectLst/>
                          <a:latin typeface="Arial" charset="0"/>
                        </a:rPr>
                        <a:t>North MCD</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722</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318297</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0</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r>
              <a:tr h="457142">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533400" algn="l"/>
                        </a:tabLst>
                      </a:pPr>
                      <a:r>
                        <a:rPr kumimoji="0" lang="en-US" sz="2000" b="0" i="0" u="none" strike="noStrike" cap="none" normalizeH="0" baseline="0" dirty="0" smtClean="0">
                          <a:ln>
                            <a:noFill/>
                          </a:ln>
                          <a:solidFill>
                            <a:schemeClr val="tx1"/>
                          </a:solidFill>
                          <a:effectLst/>
                          <a:latin typeface="Arial" charset="0"/>
                        </a:rPr>
                        <a:t>East MCD</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463</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177612</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0</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r>
              <a:tr h="4571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NDMC</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45</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130202</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6922</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r>
              <a:tr h="4571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DCB</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6</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2040</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881</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r>
              <a:tr h="51809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Total</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3046</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929399</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675106</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r>
              <a:tr h="7583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Total Coverage</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gridSpan="3">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16.05Lakhs</a:t>
                      </a:r>
                    </a:p>
                  </a:txBody>
                  <a:tcPr marL="91443" marR="91443"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FFFF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FFFF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14390" name="Slide Number Placeholder 6"/>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en-US" sz="1400" b="0"/>
          </a:p>
        </p:txBody>
      </p:sp>
      <p:sp>
        <p:nvSpPr>
          <p:cNvPr id="14391" name="Text Box 49"/>
          <p:cNvSpPr txBox="1">
            <a:spLocks noChangeArrowheads="1"/>
          </p:cNvSpPr>
          <p:nvPr/>
        </p:nvSpPr>
        <p:spPr bwMode="auto">
          <a:xfrm>
            <a:off x="2438400" y="5638800"/>
            <a:ext cx="184150" cy="523875"/>
          </a:xfrm>
          <a:prstGeom prst="rect">
            <a:avLst/>
          </a:prstGeom>
          <a:noFill/>
          <a:ln w="9525">
            <a:noFill/>
            <a:miter lim="800000"/>
            <a:headEnd/>
            <a:tailEnd/>
          </a:ln>
        </p:spPr>
        <p:txBody>
          <a:bodyPr wrap="none">
            <a:spAutoFit/>
          </a:bodyPr>
          <a:lstStyle/>
          <a:p>
            <a:pPr eaLnBrk="0" hangingPunct="0"/>
            <a:endParaRPr lang="en-IN" sz="2800"/>
          </a:p>
        </p:txBody>
      </p:sp>
      <p:pic>
        <p:nvPicPr>
          <p:cNvPr id="14392" name="Picture 6" descr="C:\Documents and Settings\user\Desktop\LOGO\MDM_LOGO_JPEG.JPG"/>
          <p:cNvPicPr>
            <a:picLocks noChangeAspect="1" noChangeArrowheads="1"/>
          </p:cNvPicPr>
          <p:nvPr/>
        </p:nvPicPr>
        <p:blipFill>
          <a:blip r:embed="rId3" cstate="print"/>
          <a:srcRect l="27779" t="13121" r="27777" b="10283"/>
          <a:stretch>
            <a:fillRect/>
          </a:stretch>
        </p:blipFill>
        <p:spPr bwMode="auto">
          <a:xfrm>
            <a:off x="8001000" y="228600"/>
            <a:ext cx="920750" cy="1066800"/>
          </a:xfrm>
          <a:prstGeom prst="rect">
            <a:avLst/>
          </a:prstGeom>
          <a:noFill/>
          <a:ln w="9525">
            <a:noFill/>
            <a:miter lim="800000"/>
            <a:headEnd/>
            <a:tailEnd/>
          </a:ln>
        </p:spPr>
      </p:pic>
      <p:sp>
        <p:nvSpPr>
          <p:cNvPr id="14393" name="Title 3"/>
          <p:cNvSpPr>
            <a:spLocks/>
          </p:cNvSpPr>
          <p:nvPr/>
        </p:nvSpPr>
        <p:spPr bwMode="auto">
          <a:xfrm>
            <a:off x="685800" y="6400800"/>
            <a:ext cx="7467600" cy="457200"/>
          </a:xfrm>
          <a:prstGeom prst="rect">
            <a:avLst/>
          </a:prstGeom>
          <a:noFill/>
          <a:ln w="9525">
            <a:noFill/>
            <a:miter lim="800000"/>
            <a:headEnd/>
            <a:tailEnd/>
          </a:ln>
        </p:spPr>
        <p:txBody>
          <a:bodyPr lIns="45720" rIns="45720" anchor="ctr"/>
          <a:lstStyle/>
          <a:p>
            <a:pPr eaLnBrk="0" hangingPunct="0"/>
            <a:endParaRPr lang="en-US" sz="1400">
              <a:latin typeface="Franklin Gothic Book"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solidFill>
                  <a:srgbClr val="FFFF00"/>
                </a:solidFill>
                <a:latin typeface="Arial Black" pitchFamily="34" charset="0"/>
              </a:rPr>
              <a:t>Financial Norms (MHRD)</a:t>
            </a:r>
            <a:endParaRPr lang="en-IN" dirty="0"/>
          </a:p>
        </p:txBody>
      </p:sp>
      <p:sp>
        <p:nvSpPr>
          <p:cNvPr id="3" name="Text Placeholder 2"/>
          <p:cNvSpPr>
            <a:spLocks noGrp="1"/>
          </p:cNvSpPr>
          <p:nvPr>
            <p:ph type="body" sz="half" idx="1"/>
          </p:nvPr>
        </p:nvSpPr>
        <p:spPr>
          <a:xfrm>
            <a:off x="457200" y="1600200"/>
            <a:ext cx="8229600" cy="3886199"/>
          </a:xfrm>
        </p:spPr>
        <p:txBody>
          <a:bodyPr/>
          <a:lstStyle/>
          <a:p>
            <a:pPr marL="457200" lvl="0" indent="-457200" algn="just">
              <a:buFont typeface="+mj-lt"/>
              <a:buAutoNum type="arabicPeriod"/>
            </a:pPr>
            <a:r>
              <a:rPr lang="en-IN" sz="2400" dirty="0" smtClean="0"/>
              <a:t>Food grains from FCI (wheat/rice) @ 100 </a:t>
            </a:r>
            <a:r>
              <a:rPr lang="en-IN" sz="2400" dirty="0" err="1" smtClean="0"/>
              <a:t>gms</a:t>
            </a:r>
            <a:r>
              <a:rPr lang="en-IN" sz="2400" dirty="0" smtClean="0"/>
              <a:t> per child per day for primary &amp; 150 </a:t>
            </a:r>
            <a:r>
              <a:rPr lang="en-IN" sz="2400" dirty="0" err="1" smtClean="0"/>
              <a:t>gms</a:t>
            </a:r>
            <a:r>
              <a:rPr lang="en-IN" sz="2400" dirty="0" smtClean="0"/>
              <a:t> per child per day for Upper Primary.</a:t>
            </a:r>
          </a:p>
          <a:p>
            <a:pPr marL="457200" lvl="0" indent="-457200">
              <a:buFont typeface="+mj-lt"/>
              <a:buAutoNum type="arabicPeriod"/>
            </a:pPr>
            <a:endParaRPr lang="en-IN" sz="1800" dirty="0" smtClean="0"/>
          </a:p>
          <a:p>
            <a:pPr marL="457200" lvl="0" indent="-457200" algn="just">
              <a:buFont typeface="+mj-lt"/>
              <a:buAutoNum type="arabicPeriod"/>
            </a:pPr>
            <a:r>
              <a:rPr lang="en-IN" sz="2400" dirty="0" smtClean="0"/>
              <a:t>The transportation cost of the food grains from FCI Depot to the kitchen @ Rs. 75/- per quintal</a:t>
            </a:r>
          </a:p>
          <a:p>
            <a:pPr marL="457200" lvl="0" indent="-457200">
              <a:buFont typeface="+mj-lt"/>
              <a:buAutoNum type="arabicPeriod"/>
            </a:pPr>
            <a:endParaRPr lang="en-IN" sz="1800" dirty="0" smtClean="0"/>
          </a:p>
          <a:p>
            <a:pPr marL="457200" lvl="0" indent="-457200">
              <a:buFont typeface="+mj-lt"/>
              <a:buAutoNum type="arabicPeriod"/>
            </a:pPr>
            <a:r>
              <a:rPr lang="en-IN" sz="2400" dirty="0" smtClean="0"/>
              <a:t>Honorarium of Rs. 1000/- per month paid to the Cook-cum-Helpers</a:t>
            </a:r>
          </a:p>
          <a:p>
            <a:pPr marL="457200" lvl="0" indent="-457200">
              <a:buFont typeface="+mj-lt"/>
              <a:buAutoNum type="arabicPeriod"/>
            </a:pPr>
            <a:endParaRPr lang="en-IN" sz="1600" dirty="0" smtClean="0"/>
          </a:p>
          <a:p>
            <a:pPr marL="990600" indent="-990600">
              <a:buFont typeface="+mj-lt"/>
              <a:buAutoNum type="arabicPeriod"/>
            </a:pPr>
            <a:r>
              <a:rPr lang="en-IN" sz="2400" dirty="0" smtClean="0"/>
              <a:t>(</a:t>
            </a:r>
            <a:r>
              <a:rPr lang="en-IN" sz="2400" dirty="0" err="1" smtClean="0"/>
              <a:t>i</a:t>
            </a:r>
            <a:r>
              <a:rPr lang="en-IN" sz="2400" dirty="0" smtClean="0"/>
              <a:t>) Cooking Cost for Primary per Student               Rs.4.97/- </a:t>
            </a:r>
            <a:r>
              <a:rPr lang="en-IN" sz="2400" dirty="0" err="1" smtClean="0"/>
              <a:t>w.e.f</a:t>
            </a:r>
            <a:r>
              <a:rPr lang="en-IN" sz="2400" dirty="0" smtClean="0"/>
              <a:t>. 01/04/2020</a:t>
            </a:r>
          </a:p>
          <a:p>
            <a:pPr marL="990600" indent="-457200"/>
            <a:endParaRPr lang="en-IN" sz="1600" dirty="0" smtClean="0"/>
          </a:p>
          <a:p>
            <a:pPr marL="990600" indent="-457200">
              <a:buNone/>
            </a:pPr>
            <a:r>
              <a:rPr lang="en-IN" sz="2400" dirty="0" smtClean="0"/>
              <a:t>     (ii) Cooking Cost for Upper Primary per Student  Rs.7.45/- </a:t>
            </a:r>
            <a:r>
              <a:rPr lang="en-IN" sz="2400" dirty="0" err="1" smtClean="0"/>
              <a:t>w.e.f</a:t>
            </a:r>
            <a:r>
              <a:rPr lang="en-IN" sz="2400" dirty="0" smtClean="0"/>
              <a:t>. 01/04/2020</a:t>
            </a:r>
          </a:p>
          <a:p>
            <a:pPr lvl="0"/>
            <a:endParaRPr lang="en-IN" sz="2000" dirty="0" smtClean="0"/>
          </a:p>
          <a:p>
            <a:endParaRPr lang="en-IN" sz="20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457200" y="228600"/>
            <a:ext cx="7848600" cy="1295400"/>
          </a:xfrm>
        </p:spPr>
        <p:txBody>
          <a:bodyPr>
            <a:normAutofit/>
          </a:bodyPr>
          <a:lstStyle/>
          <a:p>
            <a:pPr marL="54864" indent="0" algn="ctr" eaLnBrk="1" fontAlgn="auto" hangingPunct="1">
              <a:spcAft>
                <a:spcPts val="0"/>
              </a:spcAft>
              <a:defRPr/>
            </a:pPr>
            <a:r>
              <a:rPr lang="en-US" sz="4200" dirty="0" smtClean="0">
                <a:solidFill>
                  <a:srgbClr val="FFFF00"/>
                </a:solidFill>
                <a:latin typeface="Arial Black" pitchFamily="34" charset="0"/>
              </a:rPr>
              <a:t>Menu of MDM of </a:t>
            </a:r>
            <a:r>
              <a:rPr lang="en-US" sz="4200" dirty="0" err="1" smtClean="0">
                <a:solidFill>
                  <a:srgbClr val="FFFF00"/>
                </a:solidFill>
                <a:latin typeface="Arial Black" pitchFamily="34" charset="0"/>
              </a:rPr>
              <a:t>DoE</a:t>
            </a:r>
            <a:endParaRPr lang="en-US" sz="4200" dirty="0" smtClean="0">
              <a:solidFill>
                <a:srgbClr val="FFFF00"/>
              </a:solidFill>
            </a:endParaRPr>
          </a:p>
        </p:txBody>
      </p:sp>
      <p:sp>
        <p:nvSpPr>
          <p:cNvPr id="13315" name="Content Placeholder 4"/>
          <p:cNvSpPr>
            <a:spLocks noGrp="1"/>
          </p:cNvSpPr>
          <p:nvPr>
            <p:ph idx="1"/>
          </p:nvPr>
        </p:nvSpPr>
        <p:spPr>
          <a:xfrm>
            <a:off x="457200" y="1600200"/>
            <a:ext cx="8229600" cy="4572000"/>
          </a:xfrm>
        </p:spPr>
        <p:txBody>
          <a:bodyPr/>
          <a:lstStyle/>
          <a:p>
            <a:r>
              <a:rPr lang="en-IN" sz="2400" b="1" u="sng" dirty="0" smtClean="0"/>
              <a:t>Wheat based items:</a:t>
            </a:r>
            <a:r>
              <a:rPr lang="en-IN" sz="2400" b="1" dirty="0" smtClean="0"/>
              <a:t> - </a:t>
            </a:r>
          </a:p>
          <a:p>
            <a:pPr>
              <a:buNone/>
            </a:pPr>
            <a:endParaRPr lang="en-IN" sz="2400" dirty="0" smtClean="0"/>
          </a:p>
          <a:p>
            <a:pPr lvl="0">
              <a:buNone/>
            </a:pPr>
            <a:r>
              <a:rPr lang="en-IN" sz="2400" dirty="0" smtClean="0"/>
              <a:t>1. </a:t>
            </a:r>
            <a:r>
              <a:rPr lang="en-IN" sz="2000" dirty="0" smtClean="0"/>
              <a:t>Atta &amp; Besan </a:t>
            </a:r>
            <a:r>
              <a:rPr lang="en-IN" sz="2000" dirty="0" err="1" smtClean="0"/>
              <a:t>Poori</a:t>
            </a:r>
            <a:r>
              <a:rPr lang="en-IN" sz="2000" dirty="0" smtClean="0"/>
              <a:t> with </a:t>
            </a:r>
            <a:r>
              <a:rPr lang="en-IN" sz="2000" dirty="0" err="1" smtClean="0"/>
              <a:t>Aaloo</a:t>
            </a:r>
            <a:r>
              <a:rPr lang="en-IN" sz="2000" dirty="0" smtClean="0"/>
              <a:t> Curry/or Mixed Vegetables.</a:t>
            </a:r>
          </a:p>
          <a:p>
            <a:pPr lvl="0">
              <a:buNone/>
            </a:pPr>
            <a:r>
              <a:rPr lang="en-IN" sz="2000" dirty="0" smtClean="0"/>
              <a:t>2.  Atta </a:t>
            </a:r>
            <a:r>
              <a:rPr lang="en-IN" sz="2000" dirty="0" err="1" smtClean="0"/>
              <a:t>Poori</a:t>
            </a:r>
            <a:r>
              <a:rPr lang="en-IN" sz="2000" dirty="0" smtClean="0"/>
              <a:t> with Chholley(mashed vegetables added to the gravy)</a:t>
            </a:r>
          </a:p>
          <a:p>
            <a:pPr lvl="0">
              <a:buNone/>
            </a:pPr>
            <a:r>
              <a:rPr lang="en-IN" sz="2000" dirty="0" smtClean="0"/>
              <a:t>3.  </a:t>
            </a:r>
            <a:r>
              <a:rPr lang="en-IN" sz="2000" dirty="0" err="1" smtClean="0"/>
              <a:t>Paushtik</a:t>
            </a:r>
            <a:r>
              <a:rPr lang="en-IN" sz="2000" dirty="0" smtClean="0"/>
              <a:t> </a:t>
            </a:r>
            <a:r>
              <a:rPr lang="en-IN" sz="2000" dirty="0" err="1" smtClean="0"/>
              <a:t>Daliya</a:t>
            </a:r>
            <a:endParaRPr lang="en-IN" sz="2000" dirty="0" smtClean="0"/>
          </a:p>
          <a:p>
            <a:pPr lvl="0">
              <a:buNone/>
            </a:pPr>
            <a:endParaRPr lang="en-IN" sz="2000" dirty="0" smtClean="0"/>
          </a:p>
          <a:p>
            <a:r>
              <a:rPr lang="en-IN" sz="2400" b="1" u="sng" dirty="0" smtClean="0"/>
              <a:t>Rice based items</a:t>
            </a:r>
            <a:r>
              <a:rPr lang="en-IN" sz="2400" b="1" dirty="0" smtClean="0"/>
              <a:t>:- </a:t>
            </a:r>
          </a:p>
          <a:p>
            <a:pPr>
              <a:buNone/>
            </a:pPr>
            <a:endParaRPr lang="en-IN" sz="2400" dirty="0" smtClean="0"/>
          </a:p>
          <a:p>
            <a:pPr lvl="0">
              <a:buNone/>
            </a:pPr>
            <a:r>
              <a:rPr lang="en-IN" sz="2400" dirty="0" smtClean="0"/>
              <a:t>1. </a:t>
            </a:r>
            <a:r>
              <a:rPr lang="en-IN" sz="2000" dirty="0" smtClean="0"/>
              <a:t>Rice </a:t>
            </a:r>
            <a:r>
              <a:rPr lang="en-IN" sz="2000" dirty="0" err="1" smtClean="0"/>
              <a:t>Chholley</a:t>
            </a:r>
            <a:r>
              <a:rPr lang="en-IN" sz="2000" dirty="0" smtClean="0"/>
              <a:t> with mashed vegetables added to the gravy</a:t>
            </a:r>
          </a:p>
          <a:p>
            <a:pPr lvl="0">
              <a:buNone/>
            </a:pPr>
            <a:r>
              <a:rPr lang="en-IN" sz="2000" dirty="0" smtClean="0"/>
              <a:t>2.  Rice with </a:t>
            </a:r>
            <a:r>
              <a:rPr lang="en-IN" sz="2000" dirty="0" err="1" smtClean="0"/>
              <a:t>Sambar</a:t>
            </a:r>
            <a:r>
              <a:rPr lang="en-IN" sz="2000" dirty="0" smtClean="0"/>
              <a:t>/Dal (with vegetables added to the gravy)</a:t>
            </a:r>
          </a:p>
          <a:p>
            <a:pPr lvl="0">
              <a:buNone/>
            </a:pPr>
            <a:r>
              <a:rPr lang="en-IN" sz="2000" dirty="0" smtClean="0"/>
              <a:t>3.  Rice with </a:t>
            </a:r>
            <a:r>
              <a:rPr lang="en-IN" sz="2000" dirty="0" err="1" smtClean="0"/>
              <a:t>Kadhi</a:t>
            </a:r>
            <a:r>
              <a:rPr lang="en-IN" sz="2000" dirty="0" smtClean="0"/>
              <a:t>(with vegetables added to the gravy</a:t>
            </a:r>
            <a:r>
              <a:rPr lang="en-IN" sz="2400" dirty="0" smtClean="0"/>
              <a:t>)</a:t>
            </a:r>
          </a:p>
          <a:p>
            <a:pPr>
              <a:buNone/>
            </a:pPr>
            <a:r>
              <a:rPr lang="en-US" sz="2400" b="1" dirty="0" smtClean="0"/>
              <a:t> </a:t>
            </a:r>
            <a:endParaRPr lang="en-IN" sz="2400" dirty="0" smtClean="0"/>
          </a:p>
          <a:p>
            <a:pPr marL="549275" indent="-514350" algn="just" eaLnBrk="1" hangingPunct="1">
              <a:buClr>
                <a:srgbClr val="FFFF00"/>
              </a:buClr>
              <a:buFont typeface="Wingdings" pitchFamily="2" charset="2"/>
              <a:buChar char="Ø"/>
            </a:pPr>
            <a:endParaRPr lang="en-US" sz="2400" dirty="0" smtClean="0">
              <a:latin typeface="Arial" pitchFamily="34" charset="0"/>
              <a:cs typeface="Arial" pitchFamily="34" charset="0"/>
            </a:endParaRPr>
          </a:p>
        </p:txBody>
      </p:sp>
      <p:pic>
        <p:nvPicPr>
          <p:cNvPr id="13317" name="Picture 4" descr="C:\Documents and Settings\user\Desktop\LOGO\MDM_LOGO_JPEG.JPG"/>
          <p:cNvPicPr>
            <a:picLocks noChangeAspect="1" noChangeArrowheads="1"/>
          </p:cNvPicPr>
          <p:nvPr/>
        </p:nvPicPr>
        <p:blipFill>
          <a:blip r:embed="rId2" cstate="print"/>
          <a:srcRect l="27779" t="13121" r="27777" b="10283"/>
          <a:stretch>
            <a:fillRect/>
          </a:stretch>
        </p:blipFill>
        <p:spPr bwMode="auto">
          <a:xfrm>
            <a:off x="8001000" y="381000"/>
            <a:ext cx="920750" cy="1066800"/>
          </a:xfrm>
          <a:prstGeom prst="rect">
            <a:avLst/>
          </a:prstGeom>
          <a:noFill/>
          <a:ln w="9525">
            <a:noFill/>
            <a:miter lim="800000"/>
            <a:headEnd/>
            <a:tailEnd/>
          </a:ln>
        </p:spPr>
      </p:pic>
      <p:sp>
        <p:nvSpPr>
          <p:cNvPr id="13318" name="Title 3"/>
          <p:cNvSpPr>
            <a:spLocks/>
          </p:cNvSpPr>
          <p:nvPr/>
        </p:nvSpPr>
        <p:spPr bwMode="auto">
          <a:xfrm>
            <a:off x="685800" y="6400800"/>
            <a:ext cx="7467600" cy="304800"/>
          </a:xfrm>
          <a:prstGeom prst="rect">
            <a:avLst/>
          </a:prstGeom>
          <a:noFill/>
          <a:ln w="9525">
            <a:noFill/>
            <a:miter lim="800000"/>
            <a:headEnd/>
            <a:tailEnd/>
          </a:ln>
        </p:spPr>
        <p:txBody>
          <a:bodyPr lIns="45720" rIns="45720" anchor="ctr"/>
          <a:lstStyle/>
          <a:p>
            <a:pPr eaLnBrk="0" hangingPunct="0"/>
            <a:endParaRPr lang="en-US" sz="1400">
              <a:latin typeface="Franklin Gothic Book"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7467600" cy="990600"/>
          </a:xfrm>
        </p:spPr>
        <p:txBody>
          <a:bodyPr>
            <a:normAutofit/>
          </a:bodyPr>
          <a:lstStyle/>
          <a:p>
            <a:pPr marL="54864" indent="0" algn="ctr" eaLnBrk="1" fontAlgn="auto" hangingPunct="1">
              <a:spcAft>
                <a:spcPts val="0"/>
              </a:spcAft>
              <a:defRPr/>
            </a:pPr>
            <a:r>
              <a:rPr lang="en-US" sz="4800" dirty="0" smtClean="0">
                <a:solidFill>
                  <a:srgbClr val="FFFF00"/>
                </a:solidFill>
                <a:latin typeface="Arial Black" pitchFamily="34" charset="0"/>
              </a:rPr>
              <a:t>Monitoring</a:t>
            </a:r>
            <a:endParaRPr lang="en-IN" b="1" dirty="0" smtClean="0">
              <a:solidFill>
                <a:srgbClr val="FFC000"/>
              </a:solidFill>
            </a:endParaRPr>
          </a:p>
        </p:txBody>
      </p:sp>
      <p:sp>
        <p:nvSpPr>
          <p:cNvPr id="35843" name="Content Placeholder 2"/>
          <p:cNvSpPr>
            <a:spLocks noGrp="1"/>
          </p:cNvSpPr>
          <p:nvPr>
            <p:ph idx="1"/>
          </p:nvPr>
        </p:nvSpPr>
        <p:spPr>
          <a:xfrm>
            <a:off x="0" y="1600200"/>
            <a:ext cx="8991600" cy="4648200"/>
          </a:xfrm>
        </p:spPr>
        <p:txBody>
          <a:bodyPr/>
          <a:lstStyle/>
          <a:p>
            <a:pPr lvl="1" algn="just" eaLnBrk="1" hangingPunct="1">
              <a:lnSpc>
                <a:spcPct val="80000"/>
              </a:lnSpc>
              <a:buFont typeface="Wingdings" pitchFamily="2" charset="2"/>
              <a:buChar char="Ø"/>
            </a:pPr>
            <a:endParaRPr lang="en-US" sz="1100" dirty="0" smtClean="0"/>
          </a:p>
          <a:p>
            <a:pPr lvl="1" algn="just" eaLnBrk="1" hangingPunct="1">
              <a:lnSpc>
                <a:spcPct val="80000"/>
              </a:lnSpc>
              <a:buClr>
                <a:srgbClr val="FFC000"/>
              </a:buClr>
              <a:buNone/>
            </a:pPr>
            <a:r>
              <a:rPr lang="en-US" sz="2200" dirty="0" smtClean="0"/>
              <a:t>1. School Level MDM Committee has been constituted comprising of HOS, Teacher In-charge MDM, Home Science Teacher, three mothers of students, DDO &amp; one SMC Member for tasting the food before distribution of food among the students. </a:t>
            </a:r>
            <a:endParaRPr lang="en-US" sz="2200" i="1" dirty="0" smtClean="0"/>
          </a:p>
          <a:p>
            <a:pPr lvl="1" algn="just" eaLnBrk="1" hangingPunct="1">
              <a:lnSpc>
                <a:spcPct val="80000"/>
              </a:lnSpc>
              <a:buClr>
                <a:srgbClr val="FFC000"/>
              </a:buClr>
              <a:buNone/>
            </a:pPr>
            <a:r>
              <a:rPr lang="en-US" sz="2200" dirty="0" smtClean="0"/>
              <a:t>2. School Management Committee (SMC) also monitor the implementation of the Mid Day Meal Scheme and to ensure that it meets the hygienic standards as specified by the department. </a:t>
            </a:r>
          </a:p>
          <a:p>
            <a:pPr lvl="1" algn="just" eaLnBrk="1" hangingPunct="1">
              <a:lnSpc>
                <a:spcPct val="80000"/>
              </a:lnSpc>
              <a:buClr>
                <a:srgbClr val="FFC000"/>
              </a:buClr>
              <a:buFont typeface="Wingdings" pitchFamily="2" charset="2"/>
              <a:buChar char="Ø"/>
            </a:pPr>
            <a:endParaRPr lang="en-US" sz="2200" dirty="0" smtClean="0"/>
          </a:p>
          <a:p>
            <a:pPr lvl="1" algn="just" eaLnBrk="1" hangingPunct="1">
              <a:lnSpc>
                <a:spcPct val="80000"/>
              </a:lnSpc>
              <a:buClr>
                <a:srgbClr val="FFC000"/>
              </a:buClr>
              <a:buNone/>
            </a:pPr>
            <a:r>
              <a:rPr lang="en-US" sz="2200" dirty="0" smtClean="0"/>
              <a:t>3. Directorate of Education vide circular dated 25/04/2014 has constituted a Grievances </a:t>
            </a:r>
            <a:r>
              <a:rPr lang="en-US" sz="2200" dirty="0" err="1" smtClean="0"/>
              <a:t>Redressal</a:t>
            </a:r>
            <a:r>
              <a:rPr lang="en-US" sz="2200" dirty="0" smtClean="0"/>
              <a:t>  Committee in each District of Education under Sec-32 of the Right of Children to Free and Compulsory Education Act  (RTEA) 2009</a:t>
            </a:r>
          </a:p>
        </p:txBody>
      </p:sp>
      <p:pic>
        <p:nvPicPr>
          <p:cNvPr id="16389" name="Picture 3" descr="C:\Documents and Settings\user\Desktop\LOGO\MDM_LOGO_JPEG.JPG"/>
          <p:cNvPicPr>
            <a:picLocks noChangeAspect="1" noChangeArrowheads="1"/>
          </p:cNvPicPr>
          <p:nvPr/>
        </p:nvPicPr>
        <p:blipFill>
          <a:blip r:embed="rId2"/>
          <a:srcRect l="27779" t="13121" r="27777" b="10283"/>
          <a:stretch>
            <a:fillRect/>
          </a:stretch>
        </p:blipFill>
        <p:spPr bwMode="auto">
          <a:xfrm>
            <a:off x="7924800" y="228600"/>
            <a:ext cx="920750" cy="838200"/>
          </a:xfrm>
          <a:prstGeom prst="rect">
            <a:avLst/>
          </a:prstGeom>
          <a:noFill/>
          <a:ln w="9525">
            <a:noFill/>
            <a:miter lim="800000"/>
            <a:headEnd/>
            <a:tailEnd/>
          </a:ln>
        </p:spPr>
      </p:pic>
      <p:sp>
        <p:nvSpPr>
          <p:cNvPr id="16390" name="Title 3"/>
          <p:cNvSpPr>
            <a:spLocks/>
          </p:cNvSpPr>
          <p:nvPr/>
        </p:nvSpPr>
        <p:spPr bwMode="auto">
          <a:xfrm>
            <a:off x="685800" y="6400800"/>
            <a:ext cx="7467600" cy="457200"/>
          </a:xfrm>
          <a:prstGeom prst="rect">
            <a:avLst/>
          </a:prstGeom>
          <a:noFill/>
          <a:ln w="9525">
            <a:noFill/>
            <a:miter lim="800000"/>
            <a:headEnd/>
            <a:tailEnd/>
          </a:ln>
        </p:spPr>
        <p:txBody>
          <a:bodyPr lIns="45720" rIns="45720" anchor="ctr"/>
          <a:lstStyle/>
          <a:p>
            <a:pPr eaLnBrk="0" hangingPunct="0"/>
            <a:endParaRPr lang="en-US" sz="1400">
              <a:latin typeface="Franklin Gothic Book"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animEffect transition="in" filter="wipe(down)">
                                      <p:cBhvr>
                                        <p:cTn id="7" dur="500"/>
                                        <p:tgtEl>
                                          <p:spTgt spid="35843">
                                            <p:txEl>
                                              <p:pRg st="1" end="1"/>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5843">
                                            <p:txEl>
                                              <p:pRg st="2" end="2"/>
                                            </p:txEl>
                                          </p:spTgt>
                                        </p:tgtEl>
                                        <p:attrNameLst>
                                          <p:attrName>style.visibility</p:attrName>
                                        </p:attrNameLst>
                                      </p:cBhvr>
                                      <p:to>
                                        <p:strVal val="visible"/>
                                      </p:to>
                                    </p:set>
                                    <p:animEffect transition="in" filter="wipe(down)">
                                      <p:cBhvr>
                                        <p:cTn id="10" dur="500"/>
                                        <p:tgtEl>
                                          <p:spTgt spid="3584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5843">
                                            <p:txEl>
                                              <p:pRg st="4" end="4"/>
                                            </p:txEl>
                                          </p:spTgt>
                                        </p:tgtEl>
                                        <p:attrNameLst>
                                          <p:attrName>style.visibility</p:attrName>
                                        </p:attrNameLst>
                                      </p:cBhvr>
                                      <p:to>
                                        <p:strVal val="visible"/>
                                      </p:to>
                                    </p:set>
                                    <p:animEffect transition="in" filter="wipe(down)">
                                      <p:cBhvr>
                                        <p:cTn id="13" dur="500"/>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53536"/>
            <a:ext cx="8229600" cy="1143000"/>
          </a:xfrm>
        </p:spPr>
        <p:txBody>
          <a:bodyPr>
            <a:normAutofit/>
          </a:bodyPr>
          <a:lstStyle/>
          <a:p>
            <a:pPr marL="54864" indent="0" algn="ctr" eaLnBrk="1" fontAlgn="auto" hangingPunct="1">
              <a:spcAft>
                <a:spcPts val="0"/>
              </a:spcAft>
              <a:defRPr/>
            </a:pPr>
            <a:r>
              <a:rPr lang="en-US" sz="4400" dirty="0" smtClean="0">
                <a:solidFill>
                  <a:srgbClr val="FFFF00"/>
                </a:solidFill>
                <a:latin typeface="Arial Black" pitchFamily="34" charset="0"/>
              </a:rPr>
              <a:t>Monitoring (Cont…)</a:t>
            </a:r>
            <a:endParaRPr lang="en-US" dirty="0" smtClean="0">
              <a:solidFill>
                <a:srgbClr val="FFC000"/>
              </a:solidFill>
            </a:endParaRPr>
          </a:p>
        </p:txBody>
      </p:sp>
      <p:sp>
        <p:nvSpPr>
          <p:cNvPr id="23555" name="Content Placeholder 2"/>
          <p:cNvSpPr>
            <a:spLocks noGrp="1"/>
          </p:cNvSpPr>
          <p:nvPr>
            <p:ph idx="1"/>
          </p:nvPr>
        </p:nvSpPr>
        <p:spPr>
          <a:xfrm>
            <a:off x="457200" y="1646238"/>
            <a:ext cx="8229600" cy="4497406"/>
          </a:xfrm>
        </p:spPr>
        <p:txBody>
          <a:bodyPr/>
          <a:lstStyle/>
          <a:p>
            <a:pPr algn="just" eaLnBrk="1" hangingPunct="1">
              <a:buClr>
                <a:srgbClr val="FFC000"/>
              </a:buClr>
              <a:buNone/>
            </a:pPr>
            <a:endParaRPr lang="en-US" sz="2200" dirty="0" smtClean="0"/>
          </a:p>
          <a:p>
            <a:pPr algn="just" eaLnBrk="1" hangingPunct="1">
              <a:buClr>
                <a:srgbClr val="FFC000"/>
              </a:buClr>
              <a:buNone/>
            </a:pPr>
            <a:r>
              <a:rPr lang="en-US" sz="2200" dirty="0" smtClean="0"/>
              <a:t>4. Directorate of Education has engaged the FICCI Research and Analysis Centre for testing the samples of cooked Mid Day Meal and raw food grains </a:t>
            </a:r>
            <a:r>
              <a:rPr lang="en-US" sz="2200" dirty="0" err="1" smtClean="0"/>
              <a:t>w.e.f</a:t>
            </a:r>
            <a:r>
              <a:rPr lang="en-US" sz="2200" dirty="0" smtClean="0"/>
              <a:t>. February. 2016.</a:t>
            </a:r>
          </a:p>
          <a:p>
            <a:pPr algn="just" eaLnBrk="1" hangingPunct="1">
              <a:buClr>
                <a:srgbClr val="FFC000"/>
              </a:buClr>
              <a:buNone/>
            </a:pPr>
            <a:endParaRPr lang="en-IN" sz="2200" dirty="0" smtClean="0"/>
          </a:p>
          <a:p>
            <a:pPr marL="812800" algn="just" eaLnBrk="1" hangingPunct="1">
              <a:buClr>
                <a:srgbClr val="FFC000"/>
              </a:buClr>
              <a:buFont typeface="Arial" pitchFamily="34" charset="0"/>
              <a:buChar char="•"/>
            </a:pPr>
            <a:r>
              <a:rPr lang="en-US" sz="2200" dirty="0" smtClean="0">
                <a:sym typeface="Wingdings" pitchFamily="2" charset="2"/>
              </a:rPr>
              <a:t>4 samples per month (three from schools and one from kitchen) of each service provider are  lifted and tested by FICCI Research and Analysis Center.</a:t>
            </a:r>
          </a:p>
          <a:p>
            <a:pPr marL="812800" algn="just" eaLnBrk="1" hangingPunct="1">
              <a:buClr>
                <a:srgbClr val="FFC000"/>
              </a:buClr>
              <a:buFont typeface="Arial" pitchFamily="34" charset="0"/>
              <a:buChar char="•"/>
            </a:pPr>
            <a:endParaRPr lang="en-US" sz="2200" dirty="0" smtClean="0">
              <a:sym typeface="Wingdings" pitchFamily="2" charset="2"/>
            </a:endParaRPr>
          </a:p>
          <a:p>
            <a:pPr marL="812800" algn="just" eaLnBrk="1" hangingPunct="1">
              <a:buClr>
                <a:srgbClr val="FFC000"/>
              </a:buClr>
              <a:buFont typeface="Arial" pitchFamily="34" charset="0"/>
              <a:buChar char="•"/>
            </a:pPr>
            <a:r>
              <a:rPr lang="en-US" sz="2200" dirty="0" smtClean="0">
                <a:sym typeface="Wingdings" pitchFamily="2" charset="2"/>
              </a:rPr>
              <a:t>One sample of food grain (at the time of lifting from FCI) is also lifted for the testing it’s quality. </a:t>
            </a:r>
          </a:p>
          <a:p>
            <a:pPr algn="just" eaLnBrk="1" hangingPunct="1"/>
            <a:endParaRPr lang="en-US" sz="2400" dirty="0" smtClean="0">
              <a:sym typeface="Wingdings" pitchFamily="2" charset="2"/>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53536"/>
            <a:ext cx="8229600" cy="660864"/>
          </a:xfrm>
        </p:spPr>
        <p:txBody>
          <a:bodyPr>
            <a:normAutofit fontScale="90000"/>
          </a:bodyPr>
          <a:lstStyle/>
          <a:p>
            <a:pPr marL="54864" indent="0" algn="ctr" eaLnBrk="1" fontAlgn="auto" hangingPunct="1">
              <a:spcAft>
                <a:spcPts val="0"/>
              </a:spcAft>
              <a:defRPr/>
            </a:pPr>
            <a:r>
              <a:rPr lang="en-US" sz="4400" dirty="0" smtClean="0">
                <a:solidFill>
                  <a:srgbClr val="FFFF00"/>
                </a:solidFill>
                <a:latin typeface="Arial Black" pitchFamily="34" charset="0"/>
              </a:rPr>
              <a:t>Monitoring (Cont…)</a:t>
            </a:r>
            <a:endParaRPr lang="en-US" dirty="0" smtClean="0">
              <a:solidFill>
                <a:srgbClr val="FFC000"/>
              </a:solidFill>
            </a:endParaRPr>
          </a:p>
        </p:txBody>
      </p:sp>
      <p:sp>
        <p:nvSpPr>
          <p:cNvPr id="23555" name="Content Placeholder 2"/>
          <p:cNvSpPr>
            <a:spLocks noGrp="1"/>
          </p:cNvSpPr>
          <p:nvPr>
            <p:ph idx="1"/>
          </p:nvPr>
        </p:nvSpPr>
        <p:spPr>
          <a:xfrm>
            <a:off x="457200" y="2057400"/>
            <a:ext cx="8305800" cy="3078162"/>
          </a:xfrm>
        </p:spPr>
        <p:txBody>
          <a:bodyPr/>
          <a:lstStyle/>
          <a:p>
            <a:pPr algn="just" eaLnBrk="1" hangingPunct="1">
              <a:buClr>
                <a:srgbClr val="FFC000"/>
              </a:buClr>
              <a:buNone/>
            </a:pPr>
            <a:r>
              <a:rPr lang="en-US" sz="2400" dirty="0" smtClean="0"/>
              <a:t>	From </a:t>
            </a:r>
            <a:r>
              <a:rPr lang="en-US" sz="2400" b="1" dirty="0" smtClean="0"/>
              <a:t>April-2019 to Dec., 2019, 1567</a:t>
            </a:r>
            <a:r>
              <a:rPr lang="en-US" sz="2400" dirty="0" smtClean="0"/>
              <a:t> samples were lifted and tested by M/s FICCI Research and Analysis Center. Out of the total 1567 samples collected and tested 1513 samples were meeting norms and 54 samples were below norms. As per the clause of the Agreement signed with NGOs/Service Provider, proportionate deductions have been deducted/imposed on the amount of the bills of Mid Day Meal for that particular day for which sample is collected and found below norms.   </a:t>
            </a:r>
          </a:p>
          <a:p>
            <a:pPr algn="just" eaLnBrk="1" hangingPunct="1">
              <a:buClr>
                <a:srgbClr val="FFC000"/>
              </a:buClr>
              <a:buNone/>
            </a:pPr>
            <a:endParaRPr lang="en-US" sz="2200"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rgbClr val="FFFF00"/>
                </a:solidFill>
                <a:latin typeface="Arial Black" pitchFamily="34" charset="0"/>
              </a:rPr>
              <a:t>New initiatives:</a:t>
            </a:r>
            <a:endParaRPr lang="en-IN" dirty="0"/>
          </a:p>
        </p:txBody>
      </p:sp>
      <p:sp>
        <p:nvSpPr>
          <p:cNvPr id="3" name="Content Placeholder 2"/>
          <p:cNvSpPr>
            <a:spLocks noGrp="1"/>
          </p:cNvSpPr>
          <p:nvPr>
            <p:ph idx="1"/>
          </p:nvPr>
        </p:nvSpPr>
        <p:spPr/>
        <p:txBody>
          <a:bodyPr/>
          <a:lstStyle/>
          <a:p>
            <a:pPr algn="just"/>
            <a:r>
              <a:rPr lang="en-US" dirty="0" smtClean="0"/>
              <a:t>Directorate of Education has empanelled 39 kitchens of NGOs/Service Providers for supplying the Mid Day meal </a:t>
            </a:r>
            <a:r>
              <a:rPr lang="en-US" dirty="0" err="1" smtClean="0"/>
              <a:t>w.e.f</a:t>
            </a:r>
            <a:r>
              <a:rPr lang="en-US" dirty="0" smtClean="0"/>
              <a:t> 14</a:t>
            </a:r>
            <a:r>
              <a:rPr lang="en-US" baseline="30000" dirty="0" smtClean="0"/>
              <a:t>th</a:t>
            </a:r>
            <a:r>
              <a:rPr lang="en-US" dirty="0" smtClean="0"/>
              <a:t> October, 2019 (through RFP).</a:t>
            </a:r>
          </a:p>
          <a:p>
            <a:pPr algn="just"/>
            <a:r>
              <a:rPr lang="en-US" dirty="0" smtClean="0"/>
              <a:t>Tender has been floated for empanelment of fresh NABL Accredited Lab for testing of meal.</a:t>
            </a:r>
          </a:p>
          <a:p>
            <a:endParaRPr lang="en-US" dirty="0" smtClean="0"/>
          </a:p>
          <a:p>
            <a:endParaRPr lang="en-IN"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13085</TotalTime>
  <Words>1283</Words>
  <Application>Microsoft Office PowerPoint</Application>
  <PresentationFormat>On-screen Show (4:3)</PresentationFormat>
  <Paragraphs>387</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Foundry</vt:lpstr>
      <vt:lpstr>PowerPoint Presentation</vt:lpstr>
      <vt:lpstr>INTRODUCTION / BACKGROUND :</vt:lpstr>
      <vt:lpstr>Enrolment ___________________________________________________________________________________</vt:lpstr>
      <vt:lpstr>Financial Norms (MHRD)</vt:lpstr>
      <vt:lpstr>Menu of MDM of DoE</vt:lpstr>
      <vt:lpstr>Monitoring</vt:lpstr>
      <vt:lpstr>Monitoring (Cont…)</vt:lpstr>
      <vt:lpstr>Monitoring (Cont…)</vt:lpstr>
      <vt:lpstr>New initiatives:</vt:lpstr>
      <vt:lpstr>Coverage under  School Health Programme</vt:lpstr>
      <vt:lpstr>              Hand Washing</vt:lpstr>
      <vt:lpstr>Action taken 1</vt:lpstr>
      <vt:lpstr>Action taken 2</vt:lpstr>
      <vt:lpstr>Action taken 3</vt:lpstr>
      <vt:lpstr>To prevent the spread of COVId-19, the  directions were issued to closure of all the schools.  Directorate of Education (Nodal  Agency) alongwith all the implementing agencies i.e. NDMC, 3 MCDs and DCB has decided that in lieu of hot cooked food which was to be served to the students, Food Security Allowance (Foodgrains + Cooking Cost) may be paid to the students through Direct Benefit  Transfer (DBT) into the Bank Accounts of students by using Public Finance Management System (PFMS) Portal. Directorate of Education has already transferred the food security allowance for the Month of March, 2020  through DBT. </vt:lpstr>
      <vt:lpstr>State wise details of hot cooked meals or Food Security Allowance (FSA) provided to children during closure of schools due to COVID-19       (from 01.04.2020 to 10.05.2020)</vt:lpstr>
      <vt:lpstr>State wise details of hot cooked meals or Food Security Allowance (FSA) provided to children during Summer Vacations in  2020-21.         (From 11.05.2020 to 30.06.2020)</vt:lpstr>
      <vt:lpstr>Expenditure Review 2019-20 (upto December 2019)</vt:lpstr>
      <vt:lpstr>Tentative Expenditure upto March 2020</vt:lpstr>
      <vt:lpstr>Budget Provision for  2020-21</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Mridula sircar</cp:lastModifiedBy>
  <cp:revision>2130</cp:revision>
  <cp:lastPrinted>1601-01-01T00:00:00Z</cp:lastPrinted>
  <dcterms:created xsi:type="dcterms:W3CDTF">1601-01-01T00:00:00Z</dcterms:created>
  <dcterms:modified xsi:type="dcterms:W3CDTF">2020-06-26T15:12:27Z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